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33" r:id="rId2"/>
    <p:sldMasterId id="2147483749" r:id="rId3"/>
  </p:sldMasterIdLst>
  <p:notesMasterIdLst>
    <p:notesMasterId r:id="rId19"/>
  </p:notesMasterIdLst>
  <p:sldIdLst>
    <p:sldId id="909" r:id="rId4"/>
    <p:sldId id="1061" r:id="rId5"/>
    <p:sldId id="743" r:id="rId6"/>
    <p:sldId id="876" r:id="rId7"/>
    <p:sldId id="892" r:id="rId8"/>
    <p:sldId id="1064" r:id="rId9"/>
    <p:sldId id="1069" r:id="rId10"/>
    <p:sldId id="1070" r:id="rId11"/>
    <p:sldId id="1071" r:id="rId12"/>
    <p:sldId id="1068" r:id="rId13"/>
    <p:sldId id="1067" r:id="rId14"/>
    <p:sldId id="880" r:id="rId15"/>
    <p:sldId id="881" r:id="rId16"/>
    <p:sldId id="882" r:id="rId17"/>
    <p:sldId id="1073" r:id="rId18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B89600-7BF8-0BD1-7CD7-3AC73BC19D64}" name="Dirk Hellwig" initials="DH" userId="Dirk Hellwig" providerId="None"/>
  <p188:author id="{F8BE185D-B8E0-F23D-3592-133491B8B8E6}" name="Gulden, Christian" initials="CG" userId="S::op87awiz@fauad.fau.de::19bd1c01-778c-4f66-82d9-74ff12954c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6F8B"/>
    <a:srgbClr val="FFFFFF"/>
    <a:srgbClr val="2F9CC3"/>
    <a:srgbClr val="0000FF"/>
    <a:srgbClr val="347A57"/>
    <a:srgbClr val="C7C7C7"/>
    <a:srgbClr val="24708C"/>
    <a:srgbClr val="F7F7F7"/>
    <a:srgbClr val="AB7942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39" autoAdjust="0"/>
    <p:restoredTop sz="93792" autoAdjust="0"/>
  </p:normalViewPr>
  <p:slideViewPr>
    <p:cSldViewPr>
      <p:cViewPr varScale="1">
        <p:scale>
          <a:sx n="113" d="100"/>
          <a:sy n="113" d="100"/>
        </p:scale>
        <p:origin x="120" y="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42" d="100"/>
        <a:sy n="42" d="100"/>
      </p:scale>
      <p:origin x="0" y="41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9A1C-F178-654D-9360-6E948B7D3F45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8FE5B-4C07-3A4B-A792-5B4C2EAC94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690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78FE5B-4C07-3A4B-A792-5B4C2EAC94D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44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baseline="0" dirty="0"/>
            </a:br>
            <a:r>
              <a:rPr lang="de-DE" baseline="0" dirty="0"/>
              <a:t>Kommen wir nun zu </a:t>
            </a:r>
            <a:r>
              <a:rPr lang="de-DE" baseline="0" dirty="0" err="1"/>
              <a:t>Deep</a:t>
            </a:r>
            <a:r>
              <a:rPr lang="de-DE" baseline="0" dirty="0"/>
              <a:t> Learning und </a:t>
            </a:r>
            <a:r>
              <a:rPr lang="de-DE" b="1" baseline="0" dirty="0"/>
              <a:t>vergessen</a:t>
            </a:r>
            <a:r>
              <a:rPr lang="de-DE" baseline="0" dirty="0"/>
              <a:t> einmal die Dinge die ich euch gestern über </a:t>
            </a:r>
            <a:r>
              <a:rPr lang="de-DE" b="1" baseline="0" dirty="0" err="1"/>
              <a:t>Featureextraction</a:t>
            </a:r>
            <a:r>
              <a:rPr lang="de-DE" baseline="0" dirty="0"/>
              <a:t> erklärt habe.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baseline="0" dirty="0"/>
            </a:br>
            <a:r>
              <a:rPr lang="de-DE" baseline="0" dirty="0"/>
              <a:t>Während ich noch beim klassischen </a:t>
            </a:r>
            <a:r>
              <a:rPr lang="de-DE" baseline="0" dirty="0" err="1"/>
              <a:t>Machine</a:t>
            </a:r>
            <a:r>
              <a:rPr lang="de-DE" baseline="0" dirty="0"/>
              <a:t> Learning einen </a:t>
            </a:r>
            <a:r>
              <a:rPr lang="de-DE" b="1" baseline="0" dirty="0"/>
              <a:t>Feature Engineer </a:t>
            </a:r>
            <a:r>
              <a:rPr lang="de-DE" baseline="0" dirty="0"/>
              <a:t>brauche, </a:t>
            </a:r>
            <a:r>
              <a:rPr lang="de-DE" b="1" i="1" u="sng" baseline="0" dirty="0"/>
              <a:t>können</a:t>
            </a:r>
            <a:r>
              <a:rPr lang="de-DE" baseline="0" dirty="0"/>
              <a:t> </a:t>
            </a:r>
            <a:r>
              <a:rPr lang="de-DE" b="1" baseline="0" dirty="0" err="1"/>
              <a:t>Deep</a:t>
            </a:r>
            <a:r>
              <a:rPr lang="de-DE" b="1" baseline="0" dirty="0"/>
              <a:t> Learning Modelle mit Rohdaten </a:t>
            </a:r>
            <a:r>
              <a:rPr lang="de-DE" baseline="0" dirty="0"/>
              <a:t>umgehen und </a:t>
            </a:r>
            <a:r>
              <a:rPr lang="de-DE" b="1" baseline="0" dirty="0"/>
              <a:t>selbst lernen </a:t>
            </a:r>
            <a:r>
              <a:rPr lang="de-DE" baseline="0" dirty="0"/>
              <a:t>was den die wichtigen </a:t>
            </a:r>
            <a:r>
              <a:rPr lang="de-DE" baseline="0" dirty="0" err="1"/>
              <a:t>informationen</a:t>
            </a:r>
            <a:r>
              <a:rPr lang="de-DE" baseline="0" dirty="0"/>
              <a:t> in meinen Input sind oder sogar Features extrahieren.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baseline="0" dirty="0"/>
            </a:br>
            <a:r>
              <a:rPr lang="de-DE" baseline="0" dirty="0" err="1"/>
              <a:t>Deep</a:t>
            </a:r>
            <a:r>
              <a:rPr lang="de-DE" baseline="0" dirty="0"/>
              <a:t> Learning Modelle nennt man auch Neuronales Netzwerk oder auch </a:t>
            </a:r>
            <a:r>
              <a:rPr lang="de-DE" b="1" baseline="0" dirty="0" err="1"/>
              <a:t>neural</a:t>
            </a:r>
            <a:r>
              <a:rPr lang="de-DE" b="1" baseline="0" dirty="0"/>
              <a:t> Network</a:t>
            </a:r>
            <a:endParaRPr lang="de-DE" b="1" dirty="0"/>
          </a:p>
          <a:p>
            <a:endParaRPr lang="de-DE" baseline="0" dirty="0"/>
          </a:p>
          <a:p>
            <a:r>
              <a:rPr lang="de-DE" baseline="0" dirty="0"/>
              <a:t>Wir behandeln jetzt </a:t>
            </a:r>
            <a:r>
              <a:rPr lang="de-DE" baseline="0" dirty="0" err="1"/>
              <a:t>Fully</a:t>
            </a:r>
            <a:r>
              <a:rPr lang="de-DE" baseline="0" dirty="0"/>
              <a:t> </a:t>
            </a:r>
            <a:r>
              <a:rPr lang="de-DE" baseline="0" dirty="0" err="1"/>
              <a:t>connected</a:t>
            </a:r>
            <a:r>
              <a:rPr lang="de-DE" baseline="0" dirty="0"/>
              <a:t> Networks und daraufhin </a:t>
            </a:r>
            <a:r>
              <a:rPr lang="de-DE" baseline="0" dirty="0" err="1"/>
              <a:t>Convolutional</a:t>
            </a:r>
            <a:r>
              <a:rPr lang="de-DE" baseline="0" dirty="0"/>
              <a:t> </a:t>
            </a:r>
            <a:r>
              <a:rPr lang="de-DE" baseline="0" dirty="0" err="1"/>
              <a:t>neural</a:t>
            </a:r>
            <a:r>
              <a:rPr lang="de-DE" baseline="0" dirty="0"/>
              <a:t> Networks.</a:t>
            </a:r>
            <a:br>
              <a:rPr lang="de-DE" baseline="0" dirty="0"/>
            </a:br>
            <a:r>
              <a:rPr lang="de-DE" baseline="0" dirty="0"/>
              <a:t>Es sei gesagt für das Verständnis, das </a:t>
            </a:r>
            <a:r>
              <a:rPr lang="de-DE" baseline="0" dirty="0" err="1"/>
              <a:t>Fully</a:t>
            </a:r>
            <a:r>
              <a:rPr lang="de-DE" baseline="0" dirty="0"/>
              <a:t> </a:t>
            </a:r>
            <a:r>
              <a:rPr lang="de-DE" baseline="0" dirty="0" err="1"/>
              <a:t>conntected</a:t>
            </a:r>
            <a:r>
              <a:rPr lang="de-DE" baseline="0" dirty="0"/>
              <a:t> Networks noch keine Feature </a:t>
            </a:r>
            <a:r>
              <a:rPr lang="de-DE" baseline="0" dirty="0" err="1"/>
              <a:t>extraktionen</a:t>
            </a:r>
            <a:r>
              <a:rPr lang="de-DE" baseline="0" dirty="0"/>
              <a:t> an sich machen, sondern selbst lernen auf welche </a:t>
            </a:r>
            <a:r>
              <a:rPr lang="de-DE" baseline="0" dirty="0" err="1"/>
              <a:t>eingabe</a:t>
            </a:r>
            <a:r>
              <a:rPr lang="de-DE" baseline="0" dirty="0"/>
              <a:t> punkte sie Achten wollen um zu klassifizieren.  Es wäre also hier noch angemessen eher unsere Features anstatt rohe Bilder einzugeben.</a:t>
            </a:r>
            <a:br>
              <a:rPr lang="de-DE" baseline="0" dirty="0"/>
            </a:br>
            <a:r>
              <a:rPr lang="de-DE" baseline="0" dirty="0"/>
              <a:t>Die </a:t>
            </a:r>
            <a:r>
              <a:rPr lang="de-DE" baseline="0" dirty="0" err="1"/>
              <a:t>Featureextraktion</a:t>
            </a:r>
            <a:r>
              <a:rPr lang="de-DE" baseline="0" dirty="0"/>
              <a:t> wie hier </a:t>
            </a:r>
            <a:r>
              <a:rPr lang="de-DE" baseline="0" dirty="0" err="1"/>
              <a:t>darsgestellt</a:t>
            </a:r>
            <a:r>
              <a:rPr lang="de-DE" baseline="0" dirty="0"/>
              <a:t>, kommt dann durch Faltungsnetzwerke zustande, was ich aber nochmal ankündigen werde.</a:t>
            </a:r>
            <a:br>
              <a:rPr lang="de-DE" baseline="0" dirty="0"/>
            </a:br>
            <a:endParaRPr lang="de-DE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8FE5B-4C07-3A4B-A792-5B4C2EAC94D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01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svg"/><Relationship Id="rId7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emf"/><Relationship Id="rId9" Type="http://schemas.openxmlformats.org/officeDocument/2006/relationships/image" Target="../media/image11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81554964-F6C2-5E44-8382-C9955F25CB7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56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335D8EE3-A857-114F-B84B-F49EB11B383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93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042400" y="198438"/>
            <a:ext cx="2946400" cy="6507162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03200" y="198438"/>
            <a:ext cx="8636000" cy="65071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9F9810B4-F26A-5342-947B-F335EC9183D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44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4286516" y="461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34954" y="5767391"/>
            <a:ext cx="11717865" cy="540000"/>
          </a:xfrm>
          <a:prstGeom prst="rect">
            <a:avLst/>
          </a:prstGeom>
          <a:solidFill>
            <a:srgbClr val="D53D20"/>
          </a:solidFill>
        </p:spPr>
        <p:txBody>
          <a:bodyPr vert="horz" anchor="ctr" anchorCtr="0"/>
          <a:lstStyle>
            <a:lvl1pPr marL="0" indent="0">
              <a:lnSpc>
                <a:spcPct val="100000"/>
              </a:lnSpc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410226" y="5767391"/>
            <a:ext cx="3548021" cy="536044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buFontTx/>
              <a:buNone/>
              <a:defRPr sz="1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1800" dirty="0">
                <a:solidFill>
                  <a:schemeClr val="bg1"/>
                </a:solidFill>
              </a:rPr>
              <a:t>xx.xx.2016</a:t>
            </a:r>
            <a:endParaRPr lang="de-DE" dirty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34954" y="4161729"/>
            <a:ext cx="11717865" cy="1511999"/>
          </a:xfrm>
          <a:prstGeom prst="rect">
            <a:avLst/>
          </a:prstGeom>
          <a:solidFill>
            <a:srgbClr val="226F8B"/>
          </a:solidFill>
        </p:spPr>
        <p:txBody>
          <a:bodyPr vert="horz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6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HEADLINE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34953" y="969484"/>
            <a:ext cx="11717865" cy="3067678"/>
          </a:xfrm>
          <a:prstGeom prst="rect">
            <a:avLst/>
          </a:prstGeom>
        </p:spPr>
        <p:txBody>
          <a:bodyPr vert="horz"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553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0"/>
          </p:nvPr>
        </p:nvSpPr>
        <p:spPr>
          <a:xfrm>
            <a:off x="8604251" y="2644048"/>
            <a:ext cx="3031067" cy="3334478"/>
          </a:xfrm>
          <a:prstGeom prst="rect">
            <a:avLst/>
          </a:prstGeom>
        </p:spPr>
        <p:txBody>
          <a:bodyPr vert="horz"/>
          <a:lstStyle/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6995" y="2644051"/>
            <a:ext cx="7641971" cy="3334477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A87AA"/>
              </a:buClr>
              <a:buSzTx/>
              <a:buFont typeface="Arial"/>
              <a:buNone/>
              <a:tabLst/>
              <a:defRPr sz="180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226F8B"/>
              </a:buClr>
              <a:defRPr sz="1600"/>
            </a:lvl2pPr>
            <a:lvl3pPr>
              <a:buClr>
                <a:srgbClr val="226F8B"/>
              </a:buClr>
              <a:defRPr sz="1400"/>
            </a:lvl3pPr>
            <a:lvl4pPr>
              <a:buClr>
                <a:srgbClr val="226F8B"/>
              </a:buClr>
              <a:defRPr sz="1400"/>
            </a:lvl4pPr>
            <a:lvl5pPr>
              <a:buClr>
                <a:srgbClr val="226F8B"/>
              </a:buClr>
              <a:defRPr sz="1200"/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/>
              <a:t>Fließtext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Hwogioüogjoiwjrg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Iogjwiogiow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Iowgjwoigüwghüiowhgiow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iowghiwoghiw</a:t>
            </a:r>
            <a:endParaRPr lang="de-AT" dirty="0"/>
          </a:p>
        </p:txBody>
      </p:sp>
      <p:sp>
        <p:nvSpPr>
          <p:cNvPr id="9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0598" y="1154474"/>
            <a:ext cx="11717865" cy="719323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l">
              <a:spcBef>
                <a:spcPts val="0"/>
              </a:spcBef>
              <a:buFontTx/>
              <a:buNone/>
              <a:defRPr sz="4000" cap="all">
                <a:solidFill>
                  <a:srgbClr val="0A87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0598" y="1960851"/>
            <a:ext cx="11717865" cy="396000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>
                <a:solidFill>
                  <a:srgbClr val="E94C0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03231" y="6475508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08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3" y="6475508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6772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03231" y="6475508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08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3" y="6475508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2812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037965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2337683"/>
            <a:ext cx="5384800" cy="378848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2337683"/>
            <a:ext cx="5384800" cy="378848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08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08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3" y="6475508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379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031875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2259510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899275"/>
            <a:ext cx="5386917" cy="322689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2259510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899275"/>
            <a:ext cx="5389033" cy="322689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08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329060" y="6475508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370893" y="6475508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3311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037963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08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08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3" y="6475508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57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08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08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3" y="6475508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900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104162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1041621"/>
            <a:ext cx="6815667" cy="508454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2203672"/>
            <a:ext cx="4011084" cy="3922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08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08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3" y="6475508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64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539AED57-6EF3-1F41-B587-6A23073B688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150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1009818"/>
            <a:ext cx="7315200" cy="371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08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08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3" y="6475508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099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085671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329735"/>
            <a:ext cx="10972800" cy="3796431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08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08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3" y="6475508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547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1033673"/>
            <a:ext cx="2743200" cy="509249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1033673"/>
            <a:ext cx="8026400" cy="509249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08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08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3" y="6475508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179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4286516" y="461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34954" y="5767391"/>
            <a:ext cx="11717865" cy="540000"/>
          </a:xfrm>
          <a:prstGeom prst="rect">
            <a:avLst/>
          </a:prstGeom>
          <a:solidFill>
            <a:srgbClr val="D53D20"/>
          </a:solidFill>
        </p:spPr>
        <p:txBody>
          <a:bodyPr vert="horz" anchor="ctr" anchorCtr="0"/>
          <a:lstStyle>
            <a:lvl1pPr marL="0" indent="0">
              <a:lnSpc>
                <a:spcPct val="100000"/>
              </a:lnSpc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410226" y="5767391"/>
            <a:ext cx="3548021" cy="536044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buFontTx/>
              <a:buNone/>
              <a:defRPr sz="1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1800" dirty="0">
                <a:solidFill>
                  <a:schemeClr val="bg1"/>
                </a:solidFill>
              </a:rPr>
              <a:t>xx.xx.2016</a:t>
            </a:r>
            <a:endParaRPr lang="de-DE" dirty="0"/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34954" y="4161729"/>
            <a:ext cx="11717865" cy="1511999"/>
          </a:xfrm>
          <a:prstGeom prst="rect">
            <a:avLst/>
          </a:prstGeom>
          <a:solidFill>
            <a:srgbClr val="226F8B"/>
          </a:solidFill>
        </p:spPr>
        <p:txBody>
          <a:bodyPr vert="horz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6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HEADLINE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34953" y="969484"/>
            <a:ext cx="11717865" cy="3067678"/>
          </a:xfrm>
          <a:prstGeom prst="rect">
            <a:avLst/>
          </a:prstGeom>
        </p:spPr>
        <p:txBody>
          <a:bodyPr vert="horz"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3730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8604251" y="2644048"/>
            <a:ext cx="3031067" cy="3334478"/>
          </a:xfrm>
          <a:prstGeom prst="rect">
            <a:avLst/>
          </a:prstGeom>
        </p:spPr>
        <p:txBody>
          <a:bodyPr vert="horz"/>
          <a:lstStyle/>
          <a:p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6995" y="2644051"/>
            <a:ext cx="7641971" cy="3334477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A87AA"/>
              </a:buClr>
              <a:buSzTx/>
              <a:buFont typeface="Arial"/>
              <a:buNone/>
              <a:tabLst/>
              <a:defRPr sz="1800">
                <a:solidFill>
                  <a:srgbClr val="272727"/>
                </a:solidFill>
              </a:defRPr>
            </a:lvl1pPr>
            <a:lvl2pPr>
              <a:buClr>
                <a:srgbClr val="226F8B"/>
              </a:buClr>
              <a:defRPr sz="1600"/>
            </a:lvl2pPr>
            <a:lvl3pPr>
              <a:buClr>
                <a:srgbClr val="226F8B"/>
              </a:buClr>
              <a:defRPr sz="1400"/>
            </a:lvl3pPr>
            <a:lvl4pPr>
              <a:buClr>
                <a:srgbClr val="226F8B"/>
              </a:buClr>
              <a:defRPr sz="1400"/>
            </a:lvl4pPr>
            <a:lvl5pPr>
              <a:buClr>
                <a:srgbClr val="226F8B"/>
              </a:buClr>
              <a:defRPr sz="1200"/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/>
              <a:t>Fließtext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Hwogioüogjoiwjrg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Iogjwiogiow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Iowgjwoigüwghüiowhgiow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iowghiwoghiw</a:t>
            </a:r>
            <a:endParaRPr lang="de-AT" dirty="0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0598" y="1154474"/>
            <a:ext cx="11717865" cy="719323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l">
              <a:spcBef>
                <a:spcPts val="0"/>
              </a:spcBef>
              <a:buFontTx/>
              <a:buNone/>
              <a:defRPr sz="4000" cap="all">
                <a:solidFill>
                  <a:srgbClr val="0A87AA"/>
                </a:solidFill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0598" y="1960851"/>
            <a:ext cx="11717865" cy="396000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>
                <a:solidFill>
                  <a:srgbClr val="E94C0A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03231" y="6475508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08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3" y="6475508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3625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200" y="198438"/>
            <a:ext cx="11785600" cy="5635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3200" y="990600"/>
            <a:ext cx="11785600" cy="5715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7CCCD08A-7C73-6649-898F-C35C3CED36E7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255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 userDrawn="1"/>
        </p:nvSpPr>
        <p:spPr>
          <a:xfrm>
            <a:off x="4286518" y="461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34956" y="5767391"/>
            <a:ext cx="11717865" cy="540000"/>
          </a:xfrm>
          <a:prstGeom prst="rect">
            <a:avLst/>
          </a:prstGeom>
          <a:solidFill>
            <a:srgbClr val="D53D20"/>
          </a:solidFill>
        </p:spPr>
        <p:txBody>
          <a:bodyPr vert="horz" anchor="ctr" anchorCtr="0"/>
          <a:lstStyle>
            <a:lvl1pPr marL="0" indent="0">
              <a:lnSpc>
                <a:spcPct val="100000"/>
              </a:lnSpc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410227" y="5767391"/>
            <a:ext cx="3548021" cy="536044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buFontTx/>
              <a:buNone/>
              <a:defRPr sz="1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1800" dirty="0">
                <a:solidFill>
                  <a:schemeClr val="bg1"/>
                </a:solidFill>
              </a:rPr>
              <a:t>xx.xx.2016</a:t>
            </a:r>
            <a:endParaRPr lang="de-DE" dirty="0"/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34956" y="4161731"/>
            <a:ext cx="11717865" cy="1511999"/>
          </a:xfrm>
          <a:prstGeom prst="rect">
            <a:avLst/>
          </a:prstGeom>
          <a:solidFill>
            <a:srgbClr val="226F8B"/>
          </a:solidFill>
        </p:spPr>
        <p:txBody>
          <a:bodyPr vert="horz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6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HEADLINE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34954" y="969484"/>
            <a:ext cx="11717865" cy="3067678"/>
          </a:xfrm>
          <a:prstGeom prst="rect">
            <a:avLst/>
          </a:prstGeom>
        </p:spPr>
        <p:txBody>
          <a:bodyPr vert="horz"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85861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/>
          <p:cNvSpPr>
            <a:spLocks noGrp="1"/>
          </p:cNvSpPr>
          <p:nvPr>
            <p:ph type="pic" sz="quarter" idx="10"/>
          </p:nvPr>
        </p:nvSpPr>
        <p:spPr>
          <a:xfrm>
            <a:off x="8604252" y="2644048"/>
            <a:ext cx="3031067" cy="3334478"/>
          </a:xfrm>
          <a:prstGeom prst="rect">
            <a:avLst/>
          </a:prstGeom>
        </p:spPr>
        <p:txBody>
          <a:bodyPr vert="horz"/>
          <a:lstStyle/>
          <a:p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6996" y="2644053"/>
            <a:ext cx="7641971" cy="3334477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A87AA"/>
              </a:buClr>
              <a:buSzTx/>
              <a:buFont typeface="Arial"/>
              <a:buNone/>
              <a:tabLst/>
              <a:defRPr sz="180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226F8B"/>
              </a:buClr>
              <a:defRPr sz="1600"/>
            </a:lvl2pPr>
            <a:lvl3pPr>
              <a:buClr>
                <a:srgbClr val="226F8B"/>
              </a:buClr>
              <a:defRPr sz="1400"/>
            </a:lvl3pPr>
            <a:lvl4pPr>
              <a:buClr>
                <a:srgbClr val="226F8B"/>
              </a:buClr>
              <a:defRPr sz="1400"/>
            </a:lvl4pPr>
            <a:lvl5pPr>
              <a:buClr>
                <a:srgbClr val="226F8B"/>
              </a:buClr>
              <a:defRPr sz="1200"/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/>
              <a:t>Fließtext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Hwogioüogjoiwjrg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Iogjwiogiow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Iowgjwoigüwghüiowhgiow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iowghiwoghiw</a:t>
            </a:r>
            <a:endParaRPr lang="de-AT" dirty="0"/>
          </a:p>
        </p:txBody>
      </p:sp>
      <p:sp>
        <p:nvSpPr>
          <p:cNvPr id="9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0599" y="1154476"/>
            <a:ext cx="11717865" cy="719323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l">
              <a:spcBef>
                <a:spcPts val="0"/>
              </a:spcBef>
              <a:buFontTx/>
              <a:buNone/>
              <a:defRPr sz="4000" cap="all">
                <a:solidFill>
                  <a:srgbClr val="0A87A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0599" y="1960851"/>
            <a:ext cx="11717865" cy="396000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>
                <a:solidFill>
                  <a:srgbClr val="E94C0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03231" y="6475510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10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4" y="6475510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534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03231" y="6475510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10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4" y="6475510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5369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037965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2337683"/>
            <a:ext cx="5384800" cy="378848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2337683"/>
            <a:ext cx="5384800" cy="378848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10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10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4" y="6475510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671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E3BEF40C-3219-D54B-BFB0-85F02C474FF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7441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031875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2259510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899277"/>
            <a:ext cx="5386917" cy="322689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70" y="2259510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70" y="2899277"/>
            <a:ext cx="5389033" cy="322689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10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329060" y="6475510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370894" y="6475510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74536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037963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10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10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4" y="6475510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12219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10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10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4" y="6475510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462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3" y="104162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1041621"/>
            <a:ext cx="6815667" cy="5084542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3" y="2203672"/>
            <a:ext cx="4011084" cy="3922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10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10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4" y="6475510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4235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1009820"/>
            <a:ext cx="7315200" cy="37177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10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10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4" y="6475510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932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1085671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329737"/>
            <a:ext cx="10972800" cy="3796431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10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10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4" y="6475510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5157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1033674"/>
            <a:ext cx="2743200" cy="509249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1033674"/>
            <a:ext cx="8026400" cy="5092493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3B3B3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303231" y="6475510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10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4" y="6475510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2913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4286518" y="4617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234956" y="5767391"/>
            <a:ext cx="11717865" cy="540000"/>
          </a:xfrm>
          <a:prstGeom prst="rect">
            <a:avLst/>
          </a:prstGeom>
          <a:solidFill>
            <a:srgbClr val="D53D20"/>
          </a:solidFill>
        </p:spPr>
        <p:txBody>
          <a:bodyPr vert="horz" anchor="ctr" anchorCtr="0"/>
          <a:lstStyle>
            <a:lvl1pPr marL="0" indent="0">
              <a:lnSpc>
                <a:spcPct val="100000"/>
              </a:lnSpc>
              <a:buFontTx/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410227" y="5767391"/>
            <a:ext cx="3548021" cy="536044"/>
          </a:xfrm>
          <a:prstGeom prst="rect">
            <a:avLst/>
          </a:prstGeom>
        </p:spPr>
        <p:txBody>
          <a:bodyPr vert="horz" anchor="ctr" anchorCtr="0"/>
          <a:lstStyle>
            <a:lvl1pPr marL="0" indent="0" algn="r">
              <a:buFontTx/>
              <a:buNone/>
              <a:defRPr sz="1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1800" dirty="0">
                <a:solidFill>
                  <a:schemeClr val="bg1"/>
                </a:solidFill>
              </a:rPr>
              <a:t>xx.xx.2016</a:t>
            </a:r>
            <a:endParaRPr lang="de-DE" dirty="0"/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34956" y="4161731"/>
            <a:ext cx="11717865" cy="1511999"/>
          </a:xfrm>
          <a:prstGeom prst="rect">
            <a:avLst/>
          </a:prstGeom>
          <a:solidFill>
            <a:srgbClr val="226F8B"/>
          </a:solidFill>
        </p:spPr>
        <p:txBody>
          <a:bodyPr vert="horz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6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HEADLINE</a:t>
            </a:r>
          </a:p>
          <a:p>
            <a:pPr lvl="0"/>
            <a:r>
              <a:rPr lang="de-DE" dirty="0"/>
              <a:t>HEADLINE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34954" y="969484"/>
            <a:ext cx="11717865" cy="3067678"/>
          </a:xfrm>
          <a:prstGeom prst="rect">
            <a:avLst/>
          </a:prstGeom>
        </p:spPr>
        <p:txBody>
          <a:bodyPr vert="horz"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81331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8604252" y="2644048"/>
            <a:ext cx="3031067" cy="3334478"/>
          </a:xfrm>
          <a:prstGeom prst="rect">
            <a:avLst/>
          </a:prstGeom>
        </p:spPr>
        <p:txBody>
          <a:bodyPr vert="horz"/>
          <a:lstStyle/>
          <a:p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56996" y="2644053"/>
            <a:ext cx="7641971" cy="3334477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A87AA"/>
              </a:buClr>
              <a:buSzTx/>
              <a:buFont typeface="Arial"/>
              <a:buNone/>
              <a:tabLst/>
              <a:defRPr sz="1800">
                <a:solidFill>
                  <a:srgbClr val="272727"/>
                </a:solidFill>
              </a:defRPr>
            </a:lvl1pPr>
            <a:lvl2pPr>
              <a:buClr>
                <a:srgbClr val="226F8B"/>
              </a:buClr>
              <a:defRPr sz="1600"/>
            </a:lvl2pPr>
            <a:lvl3pPr>
              <a:buClr>
                <a:srgbClr val="226F8B"/>
              </a:buClr>
              <a:defRPr sz="1400"/>
            </a:lvl3pPr>
            <a:lvl4pPr>
              <a:buClr>
                <a:srgbClr val="226F8B"/>
              </a:buClr>
              <a:defRPr sz="1400"/>
            </a:lvl4pPr>
            <a:lvl5pPr>
              <a:buClr>
                <a:srgbClr val="226F8B"/>
              </a:buClr>
              <a:defRPr sz="1200"/>
            </a:lvl5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/>
              <a:t>Fließtext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Hwogioüogjoiwjrg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Iogjwiogiow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Iowgjwoigüwghüiowhgiow</a:t>
            </a:r>
            <a:endParaRPr lang="de-AT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26F8B"/>
              </a:buClr>
              <a:buSzTx/>
              <a:buFont typeface="Arial"/>
              <a:buChar char="•"/>
              <a:tabLst/>
              <a:defRPr/>
            </a:pPr>
            <a:r>
              <a:rPr lang="de-AT" dirty="0" err="1"/>
              <a:t>iowghiwoghiw</a:t>
            </a:r>
            <a:endParaRPr lang="de-AT" dirty="0"/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40599" y="1154476"/>
            <a:ext cx="11717865" cy="719323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 algn="l">
              <a:spcBef>
                <a:spcPts val="0"/>
              </a:spcBef>
              <a:buFontTx/>
              <a:buNone/>
              <a:defRPr sz="4000" cap="all">
                <a:solidFill>
                  <a:srgbClr val="0A87AA"/>
                </a:solidFill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0599" y="1960851"/>
            <a:ext cx="11717865" cy="396000"/>
          </a:xfrm>
          <a:prstGeom prst="rect">
            <a:avLst/>
          </a:prstGeom>
          <a:noFill/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 b="0">
                <a:solidFill>
                  <a:srgbClr val="E94C0A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303231" y="6475510"/>
            <a:ext cx="2844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 dirty="0">
              <a:latin typeface="Calibri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29060" y="6475510"/>
            <a:ext cx="38608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dirty="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altLang="de-DE">
              <a:latin typeface="Calibri"/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70894" y="6475510"/>
            <a:ext cx="121153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rgbClr val="0A87AA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95E632CD-F390-4FAC-92B9-CA5179DD41E7}" type="slidenum">
              <a:rPr lang="de-DE" altLang="de-DE" smtClean="0"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altLang="de-DE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31939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200" y="198438"/>
            <a:ext cx="11785600" cy="563562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84545" y="1006475"/>
            <a:ext cx="11785600" cy="5715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640616" y="6521694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7CCCD08A-7C73-6649-898F-C35C3CED36E7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499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03200" y="990600"/>
            <a:ext cx="5791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791200" cy="571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A146E381-6396-A944-A783-5922F3AEDDE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70173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9912AF4-8DA5-B144-827D-40CD9E4B14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6695" y="-108114"/>
            <a:ext cx="3515127" cy="2050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AAA578C-DF8C-8148-8134-E16929EB8D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917" y="6270859"/>
            <a:ext cx="1031356" cy="2865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D4D31CA-F1A4-9444-A3D8-EF9435A55E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04" y="6144469"/>
            <a:ext cx="982242" cy="4753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81318B1-C011-5D4C-B4A9-DAC17AEC13F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98" y="6248334"/>
            <a:ext cx="952313" cy="2676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1F7145-2299-9848-8FEF-F142457DD8A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27" y="6243298"/>
            <a:ext cx="1145145" cy="25180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E7896E9-7E6A-CF4E-B005-2398A70F9F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054" y="6102707"/>
            <a:ext cx="1065754" cy="62289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5343EF3-63EF-4CEA-8043-C6E84CF6179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53" y="6178341"/>
            <a:ext cx="1242162" cy="4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204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nseite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9912AF4-8DA5-B144-827D-40CD9E4B14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6695" y="-108114"/>
            <a:ext cx="3515127" cy="2050223"/>
          </a:xfrm>
          <a:prstGeom prst="rect">
            <a:avLst/>
          </a:prstGeom>
        </p:spPr>
      </p:pic>
      <p:sp>
        <p:nvSpPr>
          <p:cNvPr id="5" name="Textplatzhalter 10">
            <a:extLst>
              <a:ext uri="{FF2B5EF4-FFF2-40B4-BE49-F238E27FC236}">
                <a16:creationId xmlns:a16="http://schemas.microsoft.com/office/drawing/2014/main" id="{7613EA25-9851-4176-8BAC-43CC187992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4698" y="6381329"/>
            <a:ext cx="10946640" cy="362023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ctr" defTabSz="914400" rtl="0" eaLnBrk="1" fontAlgn="base" latinLnBrk="0" hangingPunct="1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90000"/>
              <a:buFont typeface="Wingdings" pitchFamily="2" charset="2"/>
              <a:buNone/>
              <a:tabLst/>
              <a:defRPr sz="1200" b="0" i="0">
                <a:solidFill>
                  <a:srgbClr val="4D4D4D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  <a:lvl2pPr marL="180000" indent="-180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0305D"/>
              </a:buClr>
              <a:buFont typeface="Systemschrift Normal"/>
              <a:buChar char="»"/>
              <a:defRPr sz="1200" b="1" i="0">
                <a:solidFill>
                  <a:srgbClr val="00305D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80000" indent="-18000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1" i="0">
                <a:solidFill>
                  <a:srgbClr val="00305D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0" indent="0">
              <a:lnSpc>
                <a:spcPts val="3000"/>
              </a:lnSpc>
              <a:spcBef>
                <a:spcPts val="0"/>
              </a:spcBef>
              <a:buNone/>
              <a:defRPr sz="2000" b="1" i="0">
                <a:solidFill>
                  <a:srgbClr val="00305D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0" indent="0">
              <a:lnSpc>
                <a:spcPts val="3000"/>
              </a:lnSpc>
              <a:spcBef>
                <a:spcPts val="0"/>
              </a:spcBef>
              <a:buNone/>
              <a:defRPr sz="2000" b="0" i="0">
                <a:solidFill>
                  <a:srgbClr val="0070BA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5pPr>
          </a:lstStyle>
          <a:p>
            <a:pPr lvl="0"/>
            <a:r>
              <a:rPr lang="de-DE" dirty="0"/>
              <a:t>Veranstaltungstitel | Datum</a:t>
            </a:r>
          </a:p>
        </p:txBody>
      </p:sp>
    </p:spTree>
    <p:extLst>
      <p:ext uri="{BB962C8B-B14F-4D97-AF65-F5344CB8AC3E}">
        <p14:creationId xmlns:p14="http://schemas.microsoft.com/office/powerpoint/2010/main" val="131323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0FF6D7B7-90F4-F047-BA53-370018E9F7D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707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FA10A97B-8EDC-0D45-9FCD-4DA2D58084F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663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EC72BB62-9ACD-4546-A2AC-3C7644097B0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5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1F84A6CE-5529-564D-8502-71C859A1AA4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529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kumimoji="1"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>
              <a:defRPr/>
            </a:pPr>
            <a:fld id="{16221705-A26B-704D-8BFE-6612510C878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232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198438"/>
            <a:ext cx="117856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bearbeiten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3200" y="990600"/>
            <a:ext cx="117856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>
                <a:solidFill>
                  <a:srgbClr val="000000"/>
                </a:solidFill>
                <a:effectLst/>
              </a:defRPr>
            </a:lvl1pPr>
          </a:lstStyle>
          <a:p>
            <a:pPr>
              <a:defRPr/>
            </a:pPr>
            <a:fld id="{928E5A85-6937-6B40-A072-B2680E17B10C}" type="slidenum">
              <a:rPr lang="de-DE">
                <a:ea typeface="ＭＳ Ｐゴシック" charset="0"/>
                <a:cs typeface="ＭＳ Ｐゴシック" charset="0"/>
              </a:rPr>
              <a:pPr>
                <a:defRPr/>
              </a:pPr>
              <a:t>‹Nr.›</a:t>
            </a:fld>
            <a:endParaRPr lang="de-DE">
              <a:ea typeface="ＭＳ Ｐゴシック" charset="0"/>
              <a:cs typeface="ＭＳ Ｐゴシック" charset="0"/>
            </a:endParaRPr>
          </a:p>
        </p:txBody>
      </p:sp>
      <p:sp>
        <p:nvSpPr>
          <p:cNvPr id="65544" name="Line 8"/>
          <p:cNvSpPr>
            <a:spLocks noChangeShapeType="1"/>
          </p:cNvSpPr>
          <p:nvPr userDrawn="1"/>
        </p:nvSpPr>
        <p:spPr bwMode="auto">
          <a:xfrm>
            <a:off x="203200" y="838200"/>
            <a:ext cx="11785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hangingPunct="0">
              <a:defRPr/>
            </a:pPr>
            <a:endParaRPr kumimoji="1" lang="de-DE" sz="30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09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Tahoma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Tahoma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Tahoma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00FF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000F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09" y="210333"/>
            <a:ext cx="1938753" cy="66478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07" y="6451336"/>
            <a:ext cx="1861312" cy="268224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11092504" y="6419431"/>
            <a:ext cx="109949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700" i="1" dirty="0">
                <a:solidFill>
                  <a:srgbClr val="0A87AA"/>
                </a:solidFill>
                <a:latin typeface="Franklin Gothic Demi" panose="020B0703020102020204" pitchFamily="34" charset="0"/>
              </a:rPr>
              <a:t>ukr.de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4615" y="215055"/>
            <a:ext cx="1942592" cy="70713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4377975" y="486106"/>
            <a:ext cx="5110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010" dirty="0">
                <a:solidFill>
                  <a:srgbClr val="0A87AA"/>
                </a:solidFill>
                <a:latin typeface="Franklin Gothic Demi" panose="020B0703020102020204" pitchFamily="34" charset="0"/>
              </a:rPr>
              <a:t>SPITZE</a:t>
            </a:r>
            <a:r>
              <a:rPr lang="de-DE" sz="1010" dirty="0">
                <a:solidFill>
                  <a:srgbClr val="0A87AA"/>
                </a:solidFill>
                <a:latin typeface="Franklin Gothic Book" panose="020B0503020102020204" pitchFamily="34" charset="0"/>
              </a:rPr>
              <a:t> IN DER MEDIZIN. </a:t>
            </a:r>
            <a:r>
              <a:rPr lang="de-DE" sz="1010" dirty="0">
                <a:solidFill>
                  <a:srgbClr val="0A87AA"/>
                </a:solidFill>
                <a:latin typeface="Franklin Gothic Demi" panose="020B0703020102020204" pitchFamily="34" charset="0"/>
              </a:rPr>
              <a:t>MENSCHLICH</a:t>
            </a:r>
            <a:r>
              <a:rPr lang="de-DE" sz="1010" dirty="0">
                <a:solidFill>
                  <a:srgbClr val="0A87AA"/>
                </a:solidFill>
                <a:latin typeface="Franklin Gothic Book" panose="020B0503020102020204" pitchFamily="34" charset="0"/>
              </a:rPr>
              <a:t> IN DER BEGEGNUNG.</a:t>
            </a: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1327040" y="490069"/>
            <a:ext cx="2351616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40213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40213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40213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40213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40213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40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40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40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402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1000"/>
              </a:spcAft>
            </a:pPr>
            <a:r>
              <a:rPr lang="de-DE" altLang="de-DE" sz="1400" dirty="0">
                <a:solidFill>
                  <a:prstClr val="white">
                    <a:lumMod val="65000"/>
                  </a:prstClr>
                </a:solidFill>
                <a:latin typeface="Franklin Gothic Demi" panose="020B0703020102020204" pitchFamily="34" charset="0"/>
              </a:rPr>
              <a:t>Fakultät für Medizin</a:t>
            </a:r>
          </a:p>
        </p:txBody>
      </p:sp>
    </p:spTree>
    <p:extLst>
      <p:ext uri="{BB962C8B-B14F-4D97-AF65-F5344CB8AC3E}">
        <p14:creationId xmlns:p14="http://schemas.microsoft.com/office/powerpoint/2010/main" val="967055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96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Steven-Boehner/BZKF_ML_Webina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19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3F7302A-8ABC-47C5-9145-90A4C5B86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" y="5918322"/>
            <a:ext cx="12190413" cy="93967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9009E62-E509-4E20-A437-582DF2AACCED}"/>
              </a:ext>
            </a:extLst>
          </p:cNvPr>
          <p:cNvSpPr txBox="1"/>
          <p:nvPr/>
        </p:nvSpPr>
        <p:spPr>
          <a:xfrm>
            <a:off x="119336" y="548680"/>
            <a:ext cx="1152128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Herzlich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Willkomen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zum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Leuchturm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KI&amp;Bioinformatik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ML-</a:t>
            </a: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Webinarreihe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srgbClr val="0070BA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16.10.2025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Steven Böhner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 Color Emoji"/>
                <a:ea typeface="+mn-ea"/>
                <a:cs typeface="+mn-cs"/>
              </a:rPr>
              <a:t>⚠️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Diese Veranstaltung wird aufgezeichnet (Bildschirm inkl.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Personenkamera+Ton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 und anschließend [Online-Ort der Veröffentlichung] veröffentlicht. Wenn Sie nicht aufgezeichnet werden möchten, deaktivieren Sie bitte Ihre Kamera und bleiben Sie stummgeschaltet!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This event is being recorded (screen including camera and audio) and will be published afterwards at [online location of publication]. If you do not wish to be recorded, please turn off your camera and keep your microphone muted.</a:t>
            </a:r>
            <a:endParaRPr kumimoji="0" lang="de-DE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675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nhaltsplatzhalter 5">
            <a:extLst>
              <a:ext uri="{FF2B5EF4-FFF2-40B4-BE49-F238E27FC236}">
                <a16:creationId xmlns:a16="http://schemas.microsoft.com/office/drawing/2014/main" id="{6E141820-8F7B-46FC-B3D9-9D5B8ABD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7368" y="977809"/>
            <a:ext cx="71056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3" name="Freihandform: Form 72">
            <a:extLst>
              <a:ext uri="{FF2B5EF4-FFF2-40B4-BE49-F238E27FC236}">
                <a16:creationId xmlns:a16="http://schemas.microsoft.com/office/drawing/2014/main" id="{6718ADB5-B642-4BB1-83A6-353A16EF06A0}"/>
              </a:ext>
            </a:extLst>
          </p:cNvPr>
          <p:cNvSpPr/>
          <p:nvPr/>
        </p:nvSpPr>
        <p:spPr bwMode="auto">
          <a:xfrm>
            <a:off x="450850" y="1651000"/>
            <a:ext cx="3381375" cy="1744993"/>
          </a:xfrm>
          <a:custGeom>
            <a:avLst/>
            <a:gdLst>
              <a:gd name="connsiteX0" fmla="*/ 0 w 3381375"/>
              <a:gd name="connsiteY0" fmla="*/ 0 h 1752600"/>
              <a:gd name="connsiteX1" fmla="*/ 9525 w 3381375"/>
              <a:gd name="connsiteY1" fmla="*/ 1752600 h 1752600"/>
              <a:gd name="connsiteX2" fmla="*/ 1114425 w 3381375"/>
              <a:gd name="connsiteY2" fmla="*/ 1743075 h 1752600"/>
              <a:gd name="connsiteX3" fmla="*/ 1114425 w 3381375"/>
              <a:gd name="connsiteY3" fmla="*/ 1295400 h 1752600"/>
              <a:gd name="connsiteX4" fmla="*/ 3381375 w 3381375"/>
              <a:gd name="connsiteY4" fmla="*/ 1304925 h 1752600"/>
              <a:gd name="connsiteX5" fmla="*/ 3362325 w 3381375"/>
              <a:gd name="connsiteY5" fmla="*/ 428625 h 1752600"/>
              <a:gd name="connsiteX6" fmla="*/ 2247900 w 3381375"/>
              <a:gd name="connsiteY6" fmla="*/ 419100 h 1752600"/>
              <a:gd name="connsiteX7" fmla="*/ 2247900 w 3381375"/>
              <a:gd name="connsiteY7" fmla="*/ 19050 h 1752600"/>
              <a:gd name="connsiteX8" fmla="*/ 0 w 3381375"/>
              <a:gd name="connsiteY8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1375" h="1752600">
                <a:moveTo>
                  <a:pt x="0" y="0"/>
                </a:moveTo>
                <a:lnTo>
                  <a:pt x="9525" y="1752600"/>
                </a:lnTo>
                <a:lnTo>
                  <a:pt x="1114425" y="1743075"/>
                </a:lnTo>
                <a:lnTo>
                  <a:pt x="1114425" y="1295400"/>
                </a:lnTo>
                <a:lnTo>
                  <a:pt x="3381375" y="1304925"/>
                </a:lnTo>
                <a:lnTo>
                  <a:pt x="3362325" y="428625"/>
                </a:lnTo>
                <a:lnTo>
                  <a:pt x="2247900" y="419100"/>
                </a:lnTo>
                <a:lnTo>
                  <a:pt x="2247900" y="19050"/>
                </a:lnTo>
                <a:lnTo>
                  <a:pt x="0" y="0"/>
                </a:lnTo>
                <a:close/>
              </a:path>
            </a:pathLst>
          </a:custGeom>
          <a:noFill/>
          <a:ln w="28575" cap="sq" cmpd="sng" algn="ctr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A64AEA62-920C-49B9-9F61-175EFC928E9E}"/>
              </a:ext>
            </a:extLst>
          </p:cNvPr>
          <p:cNvSpPr/>
          <p:nvPr/>
        </p:nvSpPr>
        <p:spPr bwMode="auto">
          <a:xfrm>
            <a:off x="2874342" y="3035209"/>
            <a:ext cx="1133425" cy="681823"/>
          </a:xfrm>
          <a:prstGeom prst="rect">
            <a:avLst/>
          </a:prstGeom>
          <a:noFill/>
          <a:ln w="28575" cap="sq" cmpd="sng" algn="ctr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084DC3F4-8ADA-445B-A68D-3ED4482E24CA}"/>
              </a:ext>
            </a:extLst>
          </p:cNvPr>
          <p:cNvSpPr/>
          <p:nvPr/>
        </p:nvSpPr>
        <p:spPr bwMode="auto">
          <a:xfrm>
            <a:off x="2495600" y="3786679"/>
            <a:ext cx="2520280" cy="1987753"/>
          </a:xfrm>
          <a:prstGeom prst="rect">
            <a:avLst/>
          </a:prstGeom>
          <a:noFill/>
          <a:ln w="28575" cap="sq" cmpd="sng" algn="ctr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F3083B-C529-49A9-BA3E-91B60864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226F8B"/>
                </a:solidFill>
              </a:rPr>
              <a:t>Einfaches Klassifikationsprojekt in 11 Schritten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7F022C-7D52-4566-8EE9-C65E453C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6697" y="6571463"/>
            <a:ext cx="2844800" cy="476250"/>
          </a:xfrm>
        </p:spPr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AA9D820-D7D4-452E-B5A4-4EF7AACC70FA}"/>
              </a:ext>
            </a:extLst>
          </p:cNvPr>
          <p:cNvSpPr txBox="1"/>
          <p:nvPr/>
        </p:nvSpPr>
        <p:spPr>
          <a:xfrm>
            <a:off x="2838937" y="1678486"/>
            <a:ext cx="489654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de-DE" sz="1800" dirty="0"/>
              <a:t>Phase 1</a:t>
            </a:r>
            <a:endParaRPr lang="de-DE" dirty="0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8B528544-02AA-4B1C-89CF-8F5E1AD17151}"/>
              </a:ext>
            </a:extLst>
          </p:cNvPr>
          <p:cNvSpPr txBox="1"/>
          <p:nvPr/>
        </p:nvSpPr>
        <p:spPr>
          <a:xfrm>
            <a:off x="1867895" y="3205327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Phase 2</a:t>
            </a:r>
            <a:endParaRPr lang="de-DE" dirty="0"/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34C65FC-7815-453F-95DF-AF16C503ED61}"/>
              </a:ext>
            </a:extLst>
          </p:cNvPr>
          <p:cNvSpPr txBox="1"/>
          <p:nvPr/>
        </p:nvSpPr>
        <p:spPr>
          <a:xfrm>
            <a:off x="4037062" y="3421393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Phase 3</a:t>
            </a:r>
            <a:endParaRPr lang="de-DE" dirty="0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A5CECF41-9903-4452-823D-2828CF060A99}"/>
              </a:ext>
            </a:extLst>
          </p:cNvPr>
          <p:cNvSpPr txBox="1"/>
          <p:nvPr/>
        </p:nvSpPr>
        <p:spPr>
          <a:xfrm>
            <a:off x="2429416" y="1049091"/>
            <a:ext cx="4764381" cy="5760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1AA8AAD6-411D-4E38-BAAC-ECFED8F26F85}"/>
              </a:ext>
            </a:extLst>
          </p:cNvPr>
          <p:cNvGrpSpPr/>
          <p:nvPr/>
        </p:nvGrpSpPr>
        <p:grpSpPr>
          <a:xfrm>
            <a:off x="5962461" y="2792981"/>
            <a:ext cx="4825249" cy="1877437"/>
            <a:chOff x="5965093" y="2737323"/>
            <a:chExt cx="4825249" cy="1877437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9E23F03-8C63-4847-9DAB-E752AE340B19}"/>
                </a:ext>
              </a:extLst>
            </p:cNvPr>
            <p:cNvSpPr/>
            <p:nvPr/>
          </p:nvSpPr>
          <p:spPr bwMode="auto">
            <a:xfrm>
              <a:off x="5965093" y="2783412"/>
              <a:ext cx="4764381" cy="1486562"/>
            </a:xfrm>
            <a:prstGeom prst="rect">
              <a:avLst/>
            </a:prstGeom>
            <a:noFill/>
            <a:ln w="28575" cap="sq" cmpd="sng" algn="ctr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B79D8E7-BB06-4EFC-BCCC-39F0886B33B1}"/>
                </a:ext>
              </a:extLst>
            </p:cNvPr>
            <p:cNvSpPr txBox="1"/>
            <p:nvPr/>
          </p:nvSpPr>
          <p:spPr>
            <a:xfrm>
              <a:off x="6025961" y="2737323"/>
              <a:ext cx="4764381" cy="187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/>
                <a:t>Phase 2</a:t>
              </a:r>
              <a:r>
                <a:rPr lang="de-DE" sz="1600" dirty="0"/>
                <a:t>: Einfache Analyse und Feature </a:t>
              </a:r>
              <a:r>
                <a:rPr lang="de-DE" sz="1600" dirty="0" err="1"/>
                <a:t>Selection</a:t>
              </a:r>
              <a:endParaRPr lang="de-DE" sz="1600" dirty="0"/>
            </a:p>
            <a:p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V)    Globale/Datahandling Hyperparameter einstellen</a:t>
              </a:r>
            </a:p>
            <a:p>
              <a:pPr algn="l"/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VI)   Train/Validation/Test Split</a:t>
              </a:r>
            </a:p>
            <a:p>
              <a:pPr algn="l"/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VII)  Univariate Analyse</a:t>
              </a:r>
            </a:p>
            <a:p>
              <a:pPr algn="l"/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VIII) Bivariate Analyse</a:t>
              </a:r>
            </a:p>
            <a:p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IX)   Reduktion auf 2D (2 Features)</a:t>
              </a:r>
            </a:p>
            <a:p>
              <a:endParaRPr lang="de-DE" dirty="0"/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91D3CDAA-5813-401E-A798-F39DA5F1EF46}"/>
              </a:ext>
            </a:extLst>
          </p:cNvPr>
          <p:cNvGrpSpPr/>
          <p:nvPr/>
        </p:nvGrpSpPr>
        <p:grpSpPr>
          <a:xfrm>
            <a:off x="5962461" y="4885153"/>
            <a:ext cx="4904130" cy="1938992"/>
            <a:chOff x="5892731" y="4910048"/>
            <a:chExt cx="4904130" cy="1938992"/>
          </a:xfrm>
        </p:grpSpPr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22067F36-6129-421F-88CD-A1595CAB0C7B}"/>
                </a:ext>
              </a:extLst>
            </p:cNvPr>
            <p:cNvSpPr/>
            <p:nvPr/>
          </p:nvSpPr>
          <p:spPr bwMode="auto">
            <a:xfrm>
              <a:off x="5892731" y="4962068"/>
              <a:ext cx="4836743" cy="1044941"/>
            </a:xfrm>
            <a:prstGeom prst="rect">
              <a:avLst/>
            </a:prstGeom>
            <a:noFill/>
            <a:ln w="28575" cap="sq" cmpd="sng" algn="ctr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3C5EE35-D135-46AC-8917-4FBF0581B94F}"/>
                </a:ext>
              </a:extLst>
            </p:cNvPr>
            <p:cNvSpPr txBox="1"/>
            <p:nvPr/>
          </p:nvSpPr>
          <p:spPr>
            <a:xfrm>
              <a:off x="5962461" y="4910048"/>
              <a:ext cx="48344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/>
                <a:t>Phase 3</a:t>
              </a:r>
              <a:r>
                <a:rPr lang="de-DE" sz="1600" dirty="0"/>
                <a:t>: Modellierung</a:t>
              </a:r>
            </a:p>
            <a:p>
              <a:pPr algn="l"/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X) Training &amp; Validation der 3 Klassifikationsalgorithmen</a:t>
              </a:r>
            </a:p>
            <a:p>
              <a:pPr algn="l"/>
              <a:r>
                <a:rPr lang="de-DE" sz="1600" dirty="0">
                  <a:solidFill>
                    <a:srgbClr val="1F1F1F"/>
                  </a:solidFill>
                  <a:latin typeface="Google Sans Text"/>
                </a:rPr>
                <a:t>	</a:t>
              </a:r>
              <a:r>
                <a:rPr lang="de-DE" sz="1600" dirty="0" err="1">
                  <a:solidFill>
                    <a:srgbClr val="1F1F1F"/>
                  </a:solidFill>
                  <a:latin typeface="Google Sans Text"/>
                </a:rPr>
                <a:t>inkl</a:t>
              </a:r>
              <a:r>
                <a:rPr lang="de-DE" sz="1600" dirty="0">
                  <a:solidFill>
                    <a:srgbClr val="1F1F1F"/>
                  </a:solidFill>
                  <a:latin typeface="Google Sans Text"/>
                </a:rPr>
                <a:t> Hyperparameter Einstellen</a:t>
              </a:r>
              <a:r>
                <a:rPr lang="de-DE" dirty="0">
                  <a:solidFill>
                    <a:srgbClr val="1F1F1F"/>
                  </a:solidFill>
                  <a:latin typeface="Google Sans Text"/>
                </a:rPr>
                <a:t>.</a:t>
              </a:r>
            </a:p>
            <a:p>
              <a:pPr algn="l"/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XI) Finale Evaluation des besten </a:t>
              </a:r>
              <a:r>
                <a:rPr lang="de-DE" sz="1600" dirty="0">
                  <a:solidFill>
                    <a:srgbClr val="1F1F1F"/>
                  </a:solidFill>
                  <a:latin typeface="Google Sans Text"/>
                </a:rPr>
                <a:t>Models </a:t>
              </a:r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auf dem </a:t>
              </a:r>
              <a:r>
                <a:rPr lang="de-DE" sz="1600" b="0" i="0" dirty="0" err="1">
                  <a:solidFill>
                    <a:srgbClr val="1F1F1F"/>
                  </a:solidFill>
                  <a:effectLst/>
                  <a:latin typeface="Google Sans Text"/>
                </a:rPr>
                <a:t>Testset</a:t>
              </a:r>
              <a:endParaRPr lang="de-DE" sz="1600" b="0" i="0" dirty="0">
                <a:solidFill>
                  <a:srgbClr val="1F1F1F"/>
                </a:solidFill>
                <a:effectLst/>
                <a:latin typeface="Google Sans Text"/>
              </a:endParaRPr>
            </a:p>
            <a:p>
              <a:br>
                <a:rPr lang="de-DE" dirty="0"/>
              </a:br>
              <a:endParaRPr lang="de-DE" b="0" i="0" dirty="0">
                <a:solidFill>
                  <a:srgbClr val="1F1F1F"/>
                </a:solidFill>
                <a:effectLst/>
                <a:latin typeface="Google Sans Text"/>
              </a:endParaRPr>
            </a:p>
            <a:p>
              <a:endParaRPr lang="de-DE" dirty="0"/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896948F7-93A9-423D-9BC1-3B2DAFB18933}"/>
              </a:ext>
            </a:extLst>
          </p:cNvPr>
          <p:cNvGrpSpPr/>
          <p:nvPr/>
        </p:nvGrpSpPr>
        <p:grpSpPr>
          <a:xfrm>
            <a:off x="5965093" y="977809"/>
            <a:ext cx="4764381" cy="1600438"/>
            <a:chOff x="5965093" y="977809"/>
            <a:chExt cx="4764381" cy="1600438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7B4BEDAA-F9D5-4F4B-9745-35B8A0024F8E}"/>
                </a:ext>
              </a:extLst>
            </p:cNvPr>
            <p:cNvSpPr/>
            <p:nvPr/>
          </p:nvSpPr>
          <p:spPr bwMode="auto">
            <a:xfrm>
              <a:off x="5965093" y="1041219"/>
              <a:ext cx="4764381" cy="1223946"/>
            </a:xfrm>
            <a:prstGeom prst="rect">
              <a:avLst/>
            </a:prstGeom>
            <a:noFill/>
            <a:ln w="28575" cap="sq" cmpd="sng" algn="ctr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683A721-142B-43AE-9A8E-62590902E40C}"/>
                </a:ext>
              </a:extLst>
            </p:cNvPr>
            <p:cNvSpPr txBox="1"/>
            <p:nvPr/>
          </p:nvSpPr>
          <p:spPr>
            <a:xfrm>
              <a:off x="6026438" y="977809"/>
              <a:ext cx="425811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/>
                <a:t>Phase 1</a:t>
              </a:r>
              <a:r>
                <a:rPr lang="de-DE" sz="1600" dirty="0"/>
                <a:t>: Daten laden und Datensichtung</a:t>
              </a:r>
            </a:p>
            <a:p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I) Python Package Imports</a:t>
              </a:r>
            </a:p>
            <a:p>
              <a:r>
                <a:rPr lang="de-DE" sz="1600" dirty="0">
                  <a:solidFill>
                    <a:srgbClr val="1F1F1F"/>
                  </a:solidFill>
                  <a:latin typeface="Google Sans Text"/>
                </a:rPr>
                <a:t>II) Daten Laden</a:t>
              </a:r>
            </a:p>
            <a:p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III) Initiale Sichtung der tabellarischen Daten</a:t>
              </a:r>
            </a:p>
            <a:p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IV) Einfache Datenvisualisierung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dirty="0"/>
            </a:p>
          </p:txBody>
        </p:sp>
      </p:grp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361DD1E6-3403-4F5D-978B-C9F5FEF40B11}"/>
              </a:ext>
            </a:extLst>
          </p:cNvPr>
          <p:cNvSpPr/>
          <p:nvPr/>
        </p:nvSpPr>
        <p:spPr bwMode="auto">
          <a:xfrm>
            <a:off x="8191097" y="2311254"/>
            <a:ext cx="307107" cy="509814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7" name="Pfeil: nach unten 86">
            <a:extLst>
              <a:ext uri="{FF2B5EF4-FFF2-40B4-BE49-F238E27FC236}">
                <a16:creationId xmlns:a16="http://schemas.microsoft.com/office/drawing/2014/main" id="{BB825D5F-61D7-40A8-889C-EAC667134FDA}"/>
              </a:ext>
            </a:extLst>
          </p:cNvPr>
          <p:cNvSpPr/>
          <p:nvPr/>
        </p:nvSpPr>
        <p:spPr bwMode="auto">
          <a:xfrm>
            <a:off x="8187327" y="4409392"/>
            <a:ext cx="307107" cy="509814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9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4" grpId="0" animBg="1"/>
      <p:bldP spid="74" grpId="1" animBg="1"/>
      <p:bldP spid="75" grpId="0" animBg="1"/>
      <p:bldP spid="15" grpId="0" animBg="1"/>
      <p:bldP spid="80" grpId="0"/>
      <p:bldP spid="81" grpId="0"/>
      <p:bldP spid="20" grpId="0" animBg="1"/>
      <p:bldP spid="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3083B-C529-49A9-BA3E-91B60864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226F8B"/>
                </a:solidFill>
              </a:rPr>
              <a:t>Was Sie zu tun haben!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7F022C-7D52-4566-8EE9-C65E453C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244" y="6525344"/>
            <a:ext cx="2844800" cy="476250"/>
          </a:xfrm>
        </p:spPr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6D77597-C718-40A5-A134-68DDDE60145E}"/>
              </a:ext>
            </a:extLst>
          </p:cNvPr>
          <p:cNvGrpSpPr/>
          <p:nvPr/>
        </p:nvGrpSpPr>
        <p:grpSpPr>
          <a:xfrm>
            <a:off x="299017" y="1708986"/>
            <a:ext cx="1644096" cy="307777"/>
            <a:chOff x="378362" y="1268473"/>
            <a:chExt cx="1644096" cy="307777"/>
          </a:xfrm>
        </p:grpSpPr>
        <p:pic>
          <p:nvPicPr>
            <p:cNvPr id="1026" name="Picture 2" descr="Eye Symbol Vector Art, Icons, and Graphics for Free Download">
              <a:extLst>
                <a:ext uri="{FF2B5EF4-FFF2-40B4-BE49-F238E27FC236}">
                  <a16:creationId xmlns:a16="http://schemas.microsoft.com/office/drawing/2014/main" id="{B2C501FB-B270-46C0-AB53-E35A3C7447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0" t="26667" r="4851" b="24800"/>
            <a:stretch/>
          </p:blipFill>
          <p:spPr bwMode="auto">
            <a:xfrm>
              <a:off x="378362" y="1314542"/>
              <a:ext cx="475031" cy="25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EACCC1E-9188-4B2C-9120-0CCC788DDB61}"/>
                </a:ext>
              </a:extLst>
            </p:cNvPr>
            <p:cNvSpPr txBox="1"/>
            <p:nvPr/>
          </p:nvSpPr>
          <p:spPr>
            <a:xfrm>
              <a:off x="783016" y="1268473"/>
              <a:ext cx="1239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: Beobachten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C833793-93E2-4B17-BA5B-D8D9B112B8EA}"/>
              </a:ext>
            </a:extLst>
          </p:cNvPr>
          <p:cNvGrpSpPr/>
          <p:nvPr/>
        </p:nvGrpSpPr>
        <p:grpSpPr>
          <a:xfrm>
            <a:off x="335360" y="1291301"/>
            <a:ext cx="2292740" cy="523220"/>
            <a:chOff x="405725" y="1628367"/>
            <a:chExt cx="2292740" cy="523220"/>
          </a:xfrm>
        </p:grpSpPr>
        <p:pic>
          <p:nvPicPr>
            <p:cNvPr id="1028" name="Picture 4" descr="Screwdriver repair icon symbol vector image. Illustration of the fix ...">
              <a:extLst>
                <a:ext uri="{FF2B5EF4-FFF2-40B4-BE49-F238E27FC236}">
                  <a16:creationId xmlns:a16="http://schemas.microsoft.com/office/drawing/2014/main" id="{CE1AB0F0-BFF1-46E0-A1AE-225110E06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25" y="1648431"/>
              <a:ext cx="317003" cy="31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88B55E0A-5F70-4AF3-8184-75617B822C3D}"/>
                </a:ext>
              </a:extLst>
            </p:cNvPr>
            <p:cNvSpPr txBox="1"/>
            <p:nvPr/>
          </p:nvSpPr>
          <p:spPr>
            <a:xfrm>
              <a:off x="776208" y="1628367"/>
              <a:ext cx="19222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: Einstellungen/</a:t>
              </a:r>
            </a:p>
            <a:p>
              <a:r>
                <a:rPr lang="de-DE" sz="1400" dirty="0"/>
                <a:t>  Entscheidung treffen</a:t>
              </a: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FB79D8E7-BB06-4EFC-BCCC-39F0886B33B1}"/>
              </a:ext>
            </a:extLst>
          </p:cNvPr>
          <p:cNvSpPr txBox="1"/>
          <p:nvPr/>
        </p:nvSpPr>
        <p:spPr>
          <a:xfrm>
            <a:off x="4199858" y="2658951"/>
            <a:ext cx="476438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Phase 2: Einfache Analyse und Feature </a:t>
            </a:r>
            <a:r>
              <a:rPr lang="de-DE" sz="1600" dirty="0" err="1"/>
              <a:t>Selection</a:t>
            </a:r>
            <a:endParaRPr lang="de-DE" sz="1600" dirty="0"/>
          </a:p>
          <a:p>
            <a:r>
              <a:rPr lang="de-DE" sz="1600" b="0" i="0" dirty="0">
                <a:solidFill>
                  <a:srgbClr val="1F1F1F"/>
                </a:solidFill>
                <a:effectLst/>
                <a:latin typeface="Google Sans Text"/>
              </a:rPr>
              <a:t>V)    Globale/Datenhandling Hyperparameter einstellen</a:t>
            </a:r>
          </a:p>
          <a:p>
            <a:pPr algn="l"/>
            <a:r>
              <a:rPr lang="de-DE" sz="1600" b="0" i="0" dirty="0">
                <a:solidFill>
                  <a:srgbClr val="1F1F1F"/>
                </a:solidFill>
                <a:effectLst/>
                <a:latin typeface="Google Sans Text"/>
              </a:rPr>
              <a:t>VI)   Train/Validation/Test Split</a:t>
            </a:r>
          </a:p>
          <a:p>
            <a:pPr algn="l"/>
            <a:r>
              <a:rPr lang="de-DE" sz="1600" b="0" i="0" dirty="0">
                <a:solidFill>
                  <a:srgbClr val="1F1F1F"/>
                </a:solidFill>
                <a:effectLst/>
                <a:latin typeface="Google Sans Text"/>
              </a:rPr>
              <a:t>VII)  Univariate Analyse</a:t>
            </a:r>
          </a:p>
          <a:p>
            <a:pPr algn="l"/>
            <a:r>
              <a:rPr lang="de-DE" sz="1600" b="0" i="0" dirty="0">
                <a:solidFill>
                  <a:srgbClr val="1F1F1F"/>
                </a:solidFill>
                <a:effectLst/>
                <a:latin typeface="Google Sans Text"/>
              </a:rPr>
              <a:t>VIII) Bivariate Analyse</a:t>
            </a:r>
          </a:p>
          <a:p>
            <a:r>
              <a:rPr lang="de-DE" sz="1600" b="0" i="0" dirty="0">
                <a:solidFill>
                  <a:srgbClr val="1F1F1F"/>
                </a:solidFill>
                <a:effectLst/>
                <a:latin typeface="Google Sans Text"/>
              </a:rPr>
              <a:t>IX)   Reduktion auf 2D (Genau 2 Features!)</a:t>
            </a:r>
          </a:p>
          <a:p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3C5EE35-D135-46AC-8917-4FBF0581B94F}"/>
              </a:ext>
            </a:extLst>
          </p:cNvPr>
          <p:cNvSpPr txBox="1"/>
          <p:nvPr/>
        </p:nvSpPr>
        <p:spPr>
          <a:xfrm>
            <a:off x="4199858" y="4984975"/>
            <a:ext cx="4885696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Phase 3: Modellierung</a:t>
            </a:r>
          </a:p>
          <a:p>
            <a:pPr algn="l"/>
            <a:r>
              <a:rPr lang="de-DE" sz="1600" b="0" i="0" dirty="0">
                <a:solidFill>
                  <a:srgbClr val="1F1F1F"/>
                </a:solidFill>
                <a:effectLst/>
                <a:latin typeface="Google Sans Text"/>
              </a:rPr>
              <a:t>X) Training &amp; Validation der 3 Klassifikationsalgorithmen</a:t>
            </a:r>
          </a:p>
          <a:p>
            <a:pPr algn="l"/>
            <a:r>
              <a:rPr lang="de-DE" sz="1600" dirty="0">
                <a:solidFill>
                  <a:srgbClr val="1F1F1F"/>
                </a:solidFill>
                <a:latin typeface="Google Sans Text"/>
              </a:rPr>
              <a:t>	</a:t>
            </a:r>
            <a:r>
              <a:rPr lang="de-DE" sz="1600" dirty="0" err="1">
                <a:solidFill>
                  <a:srgbClr val="1F1F1F"/>
                </a:solidFill>
                <a:latin typeface="Google Sans Text"/>
              </a:rPr>
              <a:t>inkl</a:t>
            </a:r>
            <a:r>
              <a:rPr lang="de-DE" sz="1600" dirty="0">
                <a:solidFill>
                  <a:srgbClr val="1F1F1F"/>
                </a:solidFill>
                <a:latin typeface="Google Sans Text"/>
              </a:rPr>
              <a:t> Hyperparameter Einstellen</a:t>
            </a:r>
            <a:r>
              <a:rPr lang="de-DE" dirty="0">
                <a:solidFill>
                  <a:srgbClr val="1F1F1F"/>
                </a:solidFill>
                <a:latin typeface="Google Sans Text"/>
              </a:rPr>
              <a:t>.</a:t>
            </a:r>
          </a:p>
          <a:p>
            <a:pPr algn="l"/>
            <a:endParaRPr lang="de-DE" dirty="0">
              <a:solidFill>
                <a:srgbClr val="1F1F1F"/>
              </a:solidFill>
              <a:latin typeface="Google Sans Text"/>
            </a:endParaRPr>
          </a:p>
          <a:p>
            <a:pPr algn="l"/>
            <a:endParaRPr lang="de-DE" dirty="0">
              <a:solidFill>
                <a:srgbClr val="1F1F1F"/>
              </a:solidFill>
              <a:latin typeface="Google Sans Text"/>
            </a:endParaRPr>
          </a:p>
          <a:p>
            <a:pPr algn="l"/>
            <a:r>
              <a:rPr lang="de-DE" sz="1600" b="0" i="0" dirty="0">
                <a:solidFill>
                  <a:srgbClr val="1F1F1F"/>
                </a:solidFill>
                <a:effectLst/>
                <a:latin typeface="Google Sans Text"/>
              </a:rPr>
              <a:t>XI) Finale Evaluation des besten </a:t>
            </a:r>
            <a:r>
              <a:rPr lang="de-DE" sz="1600" dirty="0">
                <a:solidFill>
                  <a:srgbClr val="1F1F1F"/>
                </a:solidFill>
                <a:latin typeface="Google Sans Text"/>
              </a:rPr>
              <a:t>Models </a:t>
            </a:r>
            <a:r>
              <a:rPr lang="de-DE" sz="1600" b="0" i="0" dirty="0">
                <a:solidFill>
                  <a:srgbClr val="1F1F1F"/>
                </a:solidFill>
                <a:effectLst/>
                <a:latin typeface="Google Sans Text"/>
              </a:rPr>
              <a:t>auf dem </a:t>
            </a:r>
            <a:r>
              <a:rPr lang="de-DE" sz="1600" b="0" i="0" dirty="0" err="1">
                <a:solidFill>
                  <a:srgbClr val="1F1F1F"/>
                </a:solidFill>
                <a:effectLst/>
                <a:latin typeface="Google Sans Text"/>
              </a:rPr>
              <a:t>Testset</a:t>
            </a:r>
            <a:endParaRPr lang="de-DE" sz="1600" b="0" i="0" dirty="0">
              <a:solidFill>
                <a:srgbClr val="1F1F1F"/>
              </a:solidFill>
              <a:effectLst/>
              <a:latin typeface="Google Sans Text"/>
            </a:endParaRPr>
          </a:p>
          <a:p>
            <a:br>
              <a:rPr lang="de-DE" dirty="0"/>
            </a:br>
            <a:endParaRPr lang="de-DE" b="0" i="0" dirty="0">
              <a:solidFill>
                <a:srgbClr val="1F1F1F"/>
              </a:solidFill>
              <a:effectLst/>
              <a:latin typeface="Google Sans Text"/>
            </a:endParaRPr>
          </a:p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683A721-142B-43AE-9A8E-62590902E40C}"/>
              </a:ext>
            </a:extLst>
          </p:cNvPr>
          <p:cNvSpPr txBox="1"/>
          <p:nvPr/>
        </p:nvSpPr>
        <p:spPr>
          <a:xfrm>
            <a:off x="4200335" y="1052736"/>
            <a:ext cx="38651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Phase 1: Datenladen und Datensichtung</a:t>
            </a:r>
          </a:p>
          <a:p>
            <a:r>
              <a:rPr lang="de-DE" sz="1600" b="0" i="0" dirty="0">
                <a:solidFill>
                  <a:srgbClr val="1F1F1F"/>
                </a:solidFill>
                <a:effectLst/>
                <a:latin typeface="Google Sans Text"/>
              </a:rPr>
              <a:t>I) Python Package Imports</a:t>
            </a:r>
          </a:p>
          <a:p>
            <a:r>
              <a:rPr lang="de-DE" sz="1600" dirty="0">
                <a:solidFill>
                  <a:srgbClr val="1F1F1F"/>
                </a:solidFill>
                <a:latin typeface="Google Sans Text"/>
              </a:rPr>
              <a:t>II) Daten Laden</a:t>
            </a:r>
          </a:p>
          <a:p>
            <a:r>
              <a:rPr lang="de-DE" sz="1600" b="0" i="0" dirty="0">
                <a:solidFill>
                  <a:srgbClr val="1F1F1F"/>
                </a:solidFill>
                <a:effectLst/>
                <a:latin typeface="Google Sans Text"/>
              </a:rPr>
              <a:t>III) Initiale Sichtung der tabellarischen Daten</a:t>
            </a:r>
          </a:p>
          <a:p>
            <a:r>
              <a:rPr lang="de-DE" sz="1600" b="0" i="0" dirty="0">
                <a:solidFill>
                  <a:srgbClr val="1F1F1F"/>
                </a:solidFill>
                <a:effectLst/>
                <a:latin typeface="Google Sans Text"/>
              </a:rPr>
              <a:t>IV) Einfache Datenvisualisierung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361DD1E6-3403-4F5D-978B-C9F5FEF40B11}"/>
              </a:ext>
            </a:extLst>
          </p:cNvPr>
          <p:cNvSpPr/>
          <p:nvPr/>
        </p:nvSpPr>
        <p:spPr bwMode="auto">
          <a:xfrm>
            <a:off x="5579991" y="2308239"/>
            <a:ext cx="307107" cy="428171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Pfeil: nach unten 24">
            <a:extLst>
              <a:ext uri="{FF2B5EF4-FFF2-40B4-BE49-F238E27FC236}">
                <a16:creationId xmlns:a16="http://schemas.microsoft.com/office/drawing/2014/main" id="{156969AE-5600-4FF8-9278-E778BA007BD7}"/>
              </a:ext>
            </a:extLst>
          </p:cNvPr>
          <p:cNvSpPr/>
          <p:nvPr/>
        </p:nvSpPr>
        <p:spPr bwMode="auto">
          <a:xfrm>
            <a:off x="5539908" y="4191602"/>
            <a:ext cx="307107" cy="876928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Pfeil: nach unten 34">
            <a:extLst>
              <a:ext uri="{FF2B5EF4-FFF2-40B4-BE49-F238E27FC236}">
                <a16:creationId xmlns:a16="http://schemas.microsoft.com/office/drawing/2014/main" id="{42AF1641-B6A6-42D9-A1BE-8EA5705396A9}"/>
              </a:ext>
            </a:extLst>
          </p:cNvPr>
          <p:cNvSpPr/>
          <p:nvPr/>
        </p:nvSpPr>
        <p:spPr bwMode="auto">
          <a:xfrm>
            <a:off x="5539908" y="5846759"/>
            <a:ext cx="307107" cy="562059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2329411-E91A-48AB-A36B-EA0FD0BF4C15}"/>
              </a:ext>
            </a:extLst>
          </p:cNvPr>
          <p:cNvSpPr txBox="1"/>
          <p:nvPr/>
        </p:nvSpPr>
        <p:spPr>
          <a:xfrm>
            <a:off x="247924" y="921969"/>
            <a:ext cx="168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Ihre Aufgaben:</a:t>
            </a:r>
          </a:p>
        </p:txBody>
      </p:sp>
      <p:pic>
        <p:nvPicPr>
          <p:cNvPr id="43" name="Picture 4" descr="Screwdriver repair icon symbol vector image. Illustration of the fix ...">
            <a:extLst>
              <a:ext uri="{FF2B5EF4-FFF2-40B4-BE49-F238E27FC236}">
                <a16:creationId xmlns:a16="http://schemas.microsoft.com/office/drawing/2014/main" id="{FFF59A60-7E4B-4DCF-863D-1D17AF6C8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13" y="2903114"/>
            <a:ext cx="260759" cy="26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Pfeil: nach unten 43">
            <a:extLst>
              <a:ext uri="{FF2B5EF4-FFF2-40B4-BE49-F238E27FC236}">
                <a16:creationId xmlns:a16="http://schemas.microsoft.com/office/drawing/2014/main" id="{ACBE04C9-F2AA-42A8-98DE-3ED9D8830C4A}"/>
              </a:ext>
            </a:extLst>
          </p:cNvPr>
          <p:cNvSpPr/>
          <p:nvPr/>
        </p:nvSpPr>
        <p:spPr bwMode="auto">
          <a:xfrm rot="16200000">
            <a:off x="3999964" y="2931570"/>
            <a:ext cx="197090" cy="261450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50" name="Picture 4" descr="Screwdriver repair icon symbol vector image. Illustration of the fix ...">
            <a:extLst>
              <a:ext uri="{FF2B5EF4-FFF2-40B4-BE49-F238E27FC236}">
                <a16:creationId xmlns:a16="http://schemas.microsoft.com/office/drawing/2014/main" id="{6353E332-5B70-4966-8FEA-32CC216D5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520" y="3183862"/>
            <a:ext cx="260760" cy="26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Pfeil: nach unten 50">
            <a:extLst>
              <a:ext uri="{FF2B5EF4-FFF2-40B4-BE49-F238E27FC236}">
                <a16:creationId xmlns:a16="http://schemas.microsoft.com/office/drawing/2014/main" id="{D7BDC7FA-BBF5-4CD5-8A92-8FA8B0249147}"/>
              </a:ext>
            </a:extLst>
          </p:cNvPr>
          <p:cNvSpPr/>
          <p:nvPr/>
        </p:nvSpPr>
        <p:spPr bwMode="auto">
          <a:xfrm rot="16200000">
            <a:off x="3999672" y="3201919"/>
            <a:ext cx="197090" cy="261450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Pfeil: nach unten 51">
            <a:extLst>
              <a:ext uri="{FF2B5EF4-FFF2-40B4-BE49-F238E27FC236}">
                <a16:creationId xmlns:a16="http://schemas.microsoft.com/office/drawing/2014/main" id="{D10562CA-FC91-43DC-9FFE-7EAD408B151E}"/>
              </a:ext>
            </a:extLst>
          </p:cNvPr>
          <p:cNvSpPr/>
          <p:nvPr/>
        </p:nvSpPr>
        <p:spPr bwMode="auto">
          <a:xfrm rot="5400000">
            <a:off x="3966421" y="3671306"/>
            <a:ext cx="197090" cy="261450"/>
          </a:xfrm>
          <a:prstGeom prst="downArrow">
            <a:avLst/>
          </a:prstGeom>
          <a:solidFill>
            <a:srgbClr val="C00000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53" name="Picture 2" descr="Eye Symbol Vector Art, Icons, and Graphics for Free Download">
            <a:extLst>
              <a:ext uri="{FF2B5EF4-FFF2-40B4-BE49-F238E27FC236}">
                <a16:creationId xmlns:a16="http://schemas.microsoft.com/office/drawing/2014/main" id="{2DDA2123-6D77-4555-94AE-B0B64AFE3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26667" r="4851" b="24800"/>
          <a:stretch/>
        </p:blipFill>
        <p:spPr bwMode="auto">
          <a:xfrm>
            <a:off x="3555154" y="3699050"/>
            <a:ext cx="362437" cy="19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Screwdriver repair icon symbol vector image. Illustration of the fix ...">
            <a:extLst>
              <a:ext uri="{FF2B5EF4-FFF2-40B4-BE49-F238E27FC236}">
                <a16:creationId xmlns:a16="http://schemas.microsoft.com/office/drawing/2014/main" id="{32E18B24-35D3-4C33-9163-244CA5C60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47" y="3673811"/>
            <a:ext cx="260759" cy="26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Pfeil: nach unten 55">
            <a:extLst>
              <a:ext uri="{FF2B5EF4-FFF2-40B4-BE49-F238E27FC236}">
                <a16:creationId xmlns:a16="http://schemas.microsoft.com/office/drawing/2014/main" id="{471C25D7-E096-4C0F-AB0B-EFFD23C17EF5}"/>
              </a:ext>
            </a:extLst>
          </p:cNvPr>
          <p:cNvSpPr/>
          <p:nvPr/>
        </p:nvSpPr>
        <p:spPr bwMode="auto">
          <a:xfrm rot="16200000">
            <a:off x="3995718" y="3930350"/>
            <a:ext cx="197090" cy="261450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60" name="Picture 2" descr="Eye Symbol Vector Art, Icons, and Graphics for Free Download">
            <a:extLst>
              <a:ext uri="{FF2B5EF4-FFF2-40B4-BE49-F238E27FC236}">
                <a16:creationId xmlns:a16="http://schemas.microsoft.com/office/drawing/2014/main" id="{A9C65AB9-814F-414C-8EE1-197C66C0C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26667" r="4851" b="24800"/>
          <a:stretch/>
        </p:blipFill>
        <p:spPr bwMode="auto">
          <a:xfrm>
            <a:off x="3567637" y="3484479"/>
            <a:ext cx="362437" cy="19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110D2177-9366-44C2-8612-B4E43A406F4F}"/>
              </a:ext>
            </a:extLst>
          </p:cNvPr>
          <p:cNvSpPr txBox="1"/>
          <p:nvPr/>
        </p:nvSpPr>
        <p:spPr>
          <a:xfrm>
            <a:off x="3403237" y="358296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,</a:t>
            </a:r>
          </a:p>
        </p:txBody>
      </p:sp>
      <p:pic>
        <p:nvPicPr>
          <p:cNvPr id="62" name="Picture 4" descr="Screwdriver repair icon symbol vector image. Illustration of the fix ...">
            <a:extLst>
              <a:ext uri="{FF2B5EF4-FFF2-40B4-BE49-F238E27FC236}">
                <a16:creationId xmlns:a16="http://schemas.microsoft.com/office/drawing/2014/main" id="{D949B074-1BB6-4149-A481-7EF6E9346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571" y="3937298"/>
            <a:ext cx="260759" cy="26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Pfeil: 180-Grad 64">
            <a:extLst>
              <a:ext uri="{FF2B5EF4-FFF2-40B4-BE49-F238E27FC236}">
                <a16:creationId xmlns:a16="http://schemas.microsoft.com/office/drawing/2014/main" id="{C48DA78D-9C37-47BC-B182-2CAA73B83F9F}"/>
              </a:ext>
            </a:extLst>
          </p:cNvPr>
          <p:cNvSpPr/>
          <p:nvPr/>
        </p:nvSpPr>
        <p:spPr bwMode="auto">
          <a:xfrm rot="5400000" flipV="1">
            <a:off x="2881326" y="3832769"/>
            <a:ext cx="347598" cy="24878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66" name="Picture 4" descr="Screwdriver repair icon symbol vector image. Illustration of the fix ...">
            <a:extLst>
              <a:ext uri="{FF2B5EF4-FFF2-40B4-BE49-F238E27FC236}">
                <a16:creationId xmlns:a16="http://schemas.microsoft.com/office/drawing/2014/main" id="{BB03C378-100E-4802-8693-C48A980E1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570" y="5255736"/>
            <a:ext cx="260760" cy="26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Pfeil: nach unten 66">
            <a:extLst>
              <a:ext uri="{FF2B5EF4-FFF2-40B4-BE49-F238E27FC236}">
                <a16:creationId xmlns:a16="http://schemas.microsoft.com/office/drawing/2014/main" id="{5DDDD7A7-5644-4C9C-819D-A72B0D2DB9B8}"/>
              </a:ext>
            </a:extLst>
          </p:cNvPr>
          <p:cNvSpPr/>
          <p:nvPr/>
        </p:nvSpPr>
        <p:spPr bwMode="auto">
          <a:xfrm rot="16200000">
            <a:off x="3941722" y="5273793"/>
            <a:ext cx="197090" cy="261450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Pfeil: nach unten 67">
            <a:extLst>
              <a:ext uri="{FF2B5EF4-FFF2-40B4-BE49-F238E27FC236}">
                <a16:creationId xmlns:a16="http://schemas.microsoft.com/office/drawing/2014/main" id="{CF672B48-DAA8-4094-962E-7852B6B1FB04}"/>
              </a:ext>
            </a:extLst>
          </p:cNvPr>
          <p:cNvSpPr/>
          <p:nvPr/>
        </p:nvSpPr>
        <p:spPr bwMode="auto">
          <a:xfrm rot="5400000">
            <a:off x="3966421" y="3443240"/>
            <a:ext cx="197090" cy="261450"/>
          </a:xfrm>
          <a:prstGeom prst="downArrow">
            <a:avLst/>
          </a:prstGeom>
          <a:solidFill>
            <a:srgbClr val="C00000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Pfeil: 180-Grad 58">
            <a:extLst>
              <a:ext uri="{FF2B5EF4-FFF2-40B4-BE49-F238E27FC236}">
                <a16:creationId xmlns:a16="http://schemas.microsoft.com/office/drawing/2014/main" id="{5DE927ED-D86A-4DCC-A751-A3AFD0684264}"/>
              </a:ext>
            </a:extLst>
          </p:cNvPr>
          <p:cNvSpPr/>
          <p:nvPr/>
        </p:nvSpPr>
        <p:spPr bwMode="auto">
          <a:xfrm rot="5400000" flipV="1">
            <a:off x="2899751" y="3579647"/>
            <a:ext cx="347598" cy="26075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45E251F7-42B7-42D9-B077-AC88F6F85FB3}"/>
              </a:ext>
            </a:extLst>
          </p:cNvPr>
          <p:cNvSpPr txBox="1"/>
          <p:nvPr/>
        </p:nvSpPr>
        <p:spPr>
          <a:xfrm>
            <a:off x="202267" y="215883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Aufgefordert über: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BF6934F-3F29-4034-863E-8D13E6E3137C}"/>
              </a:ext>
            </a:extLst>
          </p:cNvPr>
          <p:cNvGrpSpPr/>
          <p:nvPr/>
        </p:nvGrpSpPr>
        <p:grpSpPr>
          <a:xfrm>
            <a:off x="376273" y="2405387"/>
            <a:ext cx="1506006" cy="570779"/>
            <a:chOff x="376273" y="2405387"/>
            <a:chExt cx="1506006" cy="570779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12060550-D53B-4497-9E0C-07B34EEA9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566" y="2518966"/>
              <a:ext cx="1162050" cy="45720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29776D3-4617-4CB6-98B0-BC3BB323D211}"/>
                </a:ext>
              </a:extLst>
            </p:cNvPr>
            <p:cNvSpPr txBox="1"/>
            <p:nvPr/>
          </p:nvSpPr>
          <p:spPr>
            <a:xfrm>
              <a:off x="376273" y="2405387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„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C22F080C-1E5B-4EA0-ACDB-AF0CD4931194}"/>
                </a:ext>
              </a:extLst>
            </p:cNvPr>
            <p:cNvSpPr txBox="1"/>
            <p:nvPr/>
          </p:nvSpPr>
          <p:spPr>
            <a:xfrm>
              <a:off x="1615859" y="2405387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90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 animBg="1"/>
      <p:bldP spid="25" grpId="0" animBg="1"/>
      <p:bldP spid="35" grpId="0" animBg="1"/>
      <p:bldP spid="44" grpId="0" animBg="1"/>
      <p:bldP spid="51" grpId="0" animBg="1"/>
      <p:bldP spid="52" grpId="0" animBg="1"/>
      <p:bldP spid="56" grpId="0" animBg="1"/>
      <p:bldP spid="38" grpId="0"/>
      <p:bldP spid="65" grpId="0" animBg="1"/>
      <p:bldP spid="67" grpId="0" animBg="1"/>
      <p:bldP spid="68" grpId="0" animBg="1"/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3083B-C529-49A9-BA3E-91B60864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226F8B"/>
                </a:solidFill>
              </a:rPr>
              <a:t>Bedienung der Übung!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7F022C-7D52-4566-8EE9-C65E453C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6697" y="6571463"/>
            <a:ext cx="2844800" cy="476250"/>
          </a:xfrm>
        </p:spPr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1AA8AAD6-411D-4E38-BAAC-ECFED8F26F85}"/>
              </a:ext>
            </a:extLst>
          </p:cNvPr>
          <p:cNvGrpSpPr/>
          <p:nvPr/>
        </p:nvGrpSpPr>
        <p:grpSpPr>
          <a:xfrm>
            <a:off x="1906388" y="3515980"/>
            <a:ext cx="4825249" cy="1877437"/>
            <a:chOff x="5965093" y="2737323"/>
            <a:chExt cx="4825249" cy="1877437"/>
          </a:xfrm>
        </p:grpSpPr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9E23F03-8C63-4847-9DAB-E752AE340B19}"/>
                </a:ext>
              </a:extLst>
            </p:cNvPr>
            <p:cNvSpPr/>
            <p:nvPr/>
          </p:nvSpPr>
          <p:spPr bwMode="auto">
            <a:xfrm>
              <a:off x="5965093" y="2783412"/>
              <a:ext cx="4764381" cy="1486562"/>
            </a:xfrm>
            <a:prstGeom prst="rect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B79D8E7-BB06-4EFC-BCCC-39F0886B33B1}"/>
                </a:ext>
              </a:extLst>
            </p:cNvPr>
            <p:cNvSpPr txBox="1"/>
            <p:nvPr/>
          </p:nvSpPr>
          <p:spPr>
            <a:xfrm>
              <a:off x="6025961" y="2737323"/>
              <a:ext cx="4764381" cy="187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/>
                <a:t>Phase 2</a:t>
              </a:r>
              <a:r>
                <a:rPr lang="de-DE" sz="1600" dirty="0"/>
                <a:t>: Einfache Analyse und Feature </a:t>
              </a:r>
              <a:r>
                <a:rPr lang="de-DE" sz="1600" dirty="0" err="1"/>
                <a:t>Selection</a:t>
              </a:r>
              <a:endParaRPr lang="de-DE" sz="1600" dirty="0"/>
            </a:p>
            <a:p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V)    Globale/Datahandling Hyperparameter einstellen</a:t>
              </a:r>
            </a:p>
            <a:p>
              <a:pPr algn="l"/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VI)   Train/Validation/Test Split</a:t>
              </a:r>
            </a:p>
            <a:p>
              <a:pPr algn="l"/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VII)  Univariate Analyse</a:t>
              </a:r>
            </a:p>
            <a:p>
              <a:pPr algn="l"/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VIII) Bivariate Analyse</a:t>
              </a:r>
            </a:p>
            <a:p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IX)   Reduktion auf 2D (2 Features)</a:t>
              </a:r>
            </a:p>
            <a:p>
              <a:endParaRPr lang="de-DE" dirty="0"/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91D3CDAA-5813-401E-A798-F39DA5F1EF46}"/>
              </a:ext>
            </a:extLst>
          </p:cNvPr>
          <p:cNvGrpSpPr/>
          <p:nvPr/>
        </p:nvGrpSpPr>
        <p:grpSpPr>
          <a:xfrm>
            <a:off x="1906388" y="5608152"/>
            <a:ext cx="4904130" cy="1938992"/>
            <a:chOff x="5892731" y="4910048"/>
            <a:chExt cx="4904130" cy="1938992"/>
          </a:xfrm>
        </p:grpSpPr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22067F36-6129-421F-88CD-A1595CAB0C7B}"/>
                </a:ext>
              </a:extLst>
            </p:cNvPr>
            <p:cNvSpPr/>
            <p:nvPr/>
          </p:nvSpPr>
          <p:spPr bwMode="auto">
            <a:xfrm>
              <a:off x="5892731" y="4962068"/>
              <a:ext cx="4836743" cy="1044941"/>
            </a:xfrm>
            <a:prstGeom prst="rect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3C5EE35-D135-46AC-8917-4FBF0581B94F}"/>
                </a:ext>
              </a:extLst>
            </p:cNvPr>
            <p:cNvSpPr txBox="1"/>
            <p:nvPr/>
          </p:nvSpPr>
          <p:spPr>
            <a:xfrm>
              <a:off x="5962461" y="4910048"/>
              <a:ext cx="48344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/>
                <a:t>Phase 3</a:t>
              </a:r>
              <a:r>
                <a:rPr lang="de-DE" sz="1600" dirty="0"/>
                <a:t>: Modellierung</a:t>
              </a:r>
            </a:p>
            <a:p>
              <a:pPr algn="l"/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X) Training &amp; Validation der </a:t>
              </a:r>
              <a:r>
                <a:rPr lang="de-DE" sz="1600" dirty="0">
                  <a:solidFill>
                    <a:srgbClr val="1F1F1F"/>
                  </a:solidFill>
                  <a:latin typeface="Google Sans Text"/>
                </a:rPr>
                <a:t>3</a:t>
              </a:r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 Klassifikationsalgorithmen</a:t>
              </a:r>
            </a:p>
            <a:p>
              <a:pPr algn="l"/>
              <a:r>
                <a:rPr lang="de-DE" sz="1600" dirty="0">
                  <a:solidFill>
                    <a:srgbClr val="1F1F1F"/>
                  </a:solidFill>
                  <a:latin typeface="Google Sans Text"/>
                </a:rPr>
                <a:t>	</a:t>
              </a:r>
              <a:r>
                <a:rPr lang="de-DE" sz="1600" dirty="0" err="1">
                  <a:solidFill>
                    <a:srgbClr val="1F1F1F"/>
                  </a:solidFill>
                  <a:latin typeface="Google Sans Text"/>
                </a:rPr>
                <a:t>inkl</a:t>
              </a:r>
              <a:r>
                <a:rPr lang="de-DE" sz="1600" dirty="0">
                  <a:solidFill>
                    <a:srgbClr val="1F1F1F"/>
                  </a:solidFill>
                  <a:latin typeface="Google Sans Text"/>
                </a:rPr>
                <a:t> Hyperparameter Einstellen</a:t>
              </a:r>
              <a:r>
                <a:rPr lang="de-DE" dirty="0">
                  <a:solidFill>
                    <a:srgbClr val="1F1F1F"/>
                  </a:solidFill>
                  <a:latin typeface="Google Sans Text"/>
                </a:rPr>
                <a:t>.</a:t>
              </a:r>
            </a:p>
            <a:p>
              <a:pPr algn="l"/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XI) Finale Evaluation des besten </a:t>
              </a:r>
              <a:r>
                <a:rPr lang="de-DE" sz="1600" dirty="0">
                  <a:solidFill>
                    <a:srgbClr val="1F1F1F"/>
                  </a:solidFill>
                  <a:latin typeface="Google Sans Text"/>
                </a:rPr>
                <a:t>Models </a:t>
              </a:r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auf dem </a:t>
              </a:r>
              <a:r>
                <a:rPr lang="de-DE" sz="1600" b="0" i="0" dirty="0" err="1">
                  <a:solidFill>
                    <a:srgbClr val="1F1F1F"/>
                  </a:solidFill>
                  <a:effectLst/>
                  <a:latin typeface="Google Sans Text"/>
                </a:rPr>
                <a:t>Testset</a:t>
              </a:r>
              <a:endParaRPr lang="de-DE" sz="1600" b="0" i="0" dirty="0">
                <a:solidFill>
                  <a:srgbClr val="1F1F1F"/>
                </a:solidFill>
                <a:effectLst/>
                <a:latin typeface="Google Sans Text"/>
              </a:endParaRPr>
            </a:p>
            <a:p>
              <a:br>
                <a:rPr lang="de-DE" dirty="0"/>
              </a:br>
              <a:endParaRPr lang="de-DE" b="0" i="0" dirty="0">
                <a:solidFill>
                  <a:srgbClr val="1F1F1F"/>
                </a:solidFill>
                <a:effectLst/>
                <a:latin typeface="Google Sans Text"/>
              </a:endParaRPr>
            </a:p>
            <a:p>
              <a:endParaRPr lang="de-DE" dirty="0"/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896948F7-93A9-423D-9BC1-3B2DAFB18933}"/>
              </a:ext>
            </a:extLst>
          </p:cNvPr>
          <p:cNvGrpSpPr/>
          <p:nvPr/>
        </p:nvGrpSpPr>
        <p:grpSpPr>
          <a:xfrm>
            <a:off x="1909020" y="1700808"/>
            <a:ext cx="4764381" cy="1600438"/>
            <a:chOff x="5965093" y="977809"/>
            <a:chExt cx="4764381" cy="1600438"/>
          </a:xfrm>
        </p:grpSpPr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7B4BEDAA-F9D5-4F4B-9745-35B8A0024F8E}"/>
                </a:ext>
              </a:extLst>
            </p:cNvPr>
            <p:cNvSpPr/>
            <p:nvPr/>
          </p:nvSpPr>
          <p:spPr bwMode="auto">
            <a:xfrm>
              <a:off x="5965093" y="1041219"/>
              <a:ext cx="4764381" cy="1223946"/>
            </a:xfrm>
            <a:prstGeom prst="rect">
              <a:avLst/>
            </a:prstGeom>
            <a:noFill/>
            <a:ln w="28575" cap="sq" cmpd="sng" algn="ctr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683A721-142B-43AE-9A8E-62590902E40C}"/>
                </a:ext>
              </a:extLst>
            </p:cNvPr>
            <p:cNvSpPr txBox="1"/>
            <p:nvPr/>
          </p:nvSpPr>
          <p:spPr>
            <a:xfrm>
              <a:off x="6026438" y="977809"/>
              <a:ext cx="425811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/>
                <a:t>Phase 1</a:t>
              </a:r>
              <a:r>
                <a:rPr lang="de-DE" sz="1600" dirty="0"/>
                <a:t>: Daten laden und Datensichtung</a:t>
              </a:r>
            </a:p>
            <a:p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I) Python Package Imports</a:t>
              </a:r>
            </a:p>
            <a:p>
              <a:r>
                <a:rPr lang="de-DE" sz="1600" dirty="0">
                  <a:solidFill>
                    <a:srgbClr val="1F1F1F"/>
                  </a:solidFill>
                  <a:latin typeface="Google Sans Text"/>
                </a:rPr>
                <a:t>II) Daten Laden</a:t>
              </a:r>
            </a:p>
            <a:p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III) Initiale Sichtung der tabellarischen Daten</a:t>
              </a:r>
            </a:p>
            <a:p>
              <a:r>
                <a:rPr lang="de-DE" sz="1600" b="0" i="0" dirty="0">
                  <a:solidFill>
                    <a:srgbClr val="1F1F1F"/>
                  </a:solidFill>
                  <a:effectLst/>
                  <a:latin typeface="Google Sans Text"/>
                </a:rPr>
                <a:t>IV) Einfache Datenvisualisierung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dirty="0"/>
            </a:p>
          </p:txBody>
        </p:sp>
      </p:grp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361DD1E6-3403-4F5D-978B-C9F5FEF40B11}"/>
              </a:ext>
            </a:extLst>
          </p:cNvPr>
          <p:cNvSpPr/>
          <p:nvPr/>
        </p:nvSpPr>
        <p:spPr bwMode="auto">
          <a:xfrm>
            <a:off x="4135024" y="3034253"/>
            <a:ext cx="307107" cy="509814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7" name="Pfeil: nach unten 86">
            <a:extLst>
              <a:ext uri="{FF2B5EF4-FFF2-40B4-BE49-F238E27FC236}">
                <a16:creationId xmlns:a16="http://schemas.microsoft.com/office/drawing/2014/main" id="{BB825D5F-61D7-40A8-889C-EAC667134FDA}"/>
              </a:ext>
            </a:extLst>
          </p:cNvPr>
          <p:cNvSpPr/>
          <p:nvPr/>
        </p:nvSpPr>
        <p:spPr bwMode="auto">
          <a:xfrm>
            <a:off x="4131254" y="5132391"/>
            <a:ext cx="307107" cy="509814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88" name="Picture 4" descr="Chain Icongeek26 Linear Colour icon">
            <a:extLst>
              <a:ext uri="{FF2B5EF4-FFF2-40B4-BE49-F238E27FC236}">
                <a16:creationId xmlns:a16="http://schemas.microsoft.com/office/drawing/2014/main" id="{1EAB8C47-B36B-4698-A4E0-F39D41219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6761">
            <a:off x="-1161451" y="2133233"/>
            <a:ext cx="4243085" cy="424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feld 89">
            <a:extLst>
              <a:ext uri="{FF2B5EF4-FFF2-40B4-BE49-F238E27FC236}">
                <a16:creationId xmlns:a16="http://schemas.microsoft.com/office/drawing/2014/main" id="{47FF408B-1F35-428C-8F46-1F7EE5ABAD13}"/>
              </a:ext>
            </a:extLst>
          </p:cNvPr>
          <p:cNvSpPr txBox="1"/>
          <p:nvPr/>
        </p:nvSpPr>
        <p:spPr>
          <a:xfrm>
            <a:off x="407368" y="903152"/>
            <a:ext cx="4868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Der Code ist </a:t>
            </a:r>
            <a:r>
              <a:rPr lang="de-DE" sz="1600" b="1" dirty="0"/>
              <a:t>verkettet</a:t>
            </a:r>
            <a:r>
              <a:rPr lang="de-DE" sz="1600" dirty="0"/>
              <a:t> von oben nach unten.</a:t>
            </a:r>
            <a:br>
              <a:rPr lang="de-DE" sz="1600" dirty="0"/>
            </a:br>
            <a:r>
              <a:rPr lang="de-DE" sz="1600" dirty="0"/>
              <a:t>D. h. </a:t>
            </a:r>
            <a:r>
              <a:rPr lang="de-DE" sz="1600" b="1" u="sng" dirty="0"/>
              <a:t>Änderungen müssen durchgereicht </a:t>
            </a:r>
            <a:r>
              <a:rPr lang="de-DE" sz="1600" dirty="0"/>
              <a:t>werden</a:t>
            </a:r>
          </a:p>
        </p:txBody>
      </p:sp>
      <p:cxnSp>
        <p:nvCxnSpPr>
          <p:cNvPr id="95" name="Gerader Verbinder 94">
            <a:extLst>
              <a:ext uri="{FF2B5EF4-FFF2-40B4-BE49-F238E27FC236}">
                <a16:creationId xmlns:a16="http://schemas.microsoft.com/office/drawing/2014/main" id="{9A33E084-AD76-4FE9-A3E5-4E1DD5042D89}"/>
              </a:ext>
            </a:extLst>
          </p:cNvPr>
          <p:cNvCxnSpPr>
            <a:cxnSpLocks/>
          </p:cNvCxnSpPr>
          <p:nvPr/>
        </p:nvCxnSpPr>
        <p:spPr bwMode="auto">
          <a:xfrm flipH="1">
            <a:off x="6915994" y="903152"/>
            <a:ext cx="4943" cy="5954848"/>
          </a:xfrm>
          <a:prstGeom prst="line">
            <a:avLst/>
          </a:prstGeom>
          <a:solidFill>
            <a:schemeClr val="accent1"/>
          </a:solidFill>
          <a:ln w="28575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extfeld 99">
            <a:extLst>
              <a:ext uri="{FF2B5EF4-FFF2-40B4-BE49-F238E27FC236}">
                <a16:creationId xmlns:a16="http://schemas.microsoft.com/office/drawing/2014/main" id="{73906E54-7E9A-420D-8641-9155BD97F4A2}"/>
              </a:ext>
            </a:extLst>
          </p:cNvPr>
          <p:cNvSpPr txBox="1"/>
          <p:nvPr/>
        </p:nvSpPr>
        <p:spPr>
          <a:xfrm>
            <a:off x="6920937" y="15246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/>
              <a:t>Bedienelemente:</a:t>
            </a:r>
          </a:p>
        </p:txBody>
      </p:sp>
      <p:sp>
        <p:nvSpPr>
          <p:cNvPr id="106" name="Pfeil: nach unten 105">
            <a:extLst>
              <a:ext uri="{FF2B5EF4-FFF2-40B4-BE49-F238E27FC236}">
                <a16:creationId xmlns:a16="http://schemas.microsoft.com/office/drawing/2014/main" id="{4D6FF638-369A-4712-AD85-119824A6E9DC}"/>
              </a:ext>
            </a:extLst>
          </p:cNvPr>
          <p:cNvSpPr/>
          <p:nvPr/>
        </p:nvSpPr>
        <p:spPr bwMode="auto">
          <a:xfrm rot="16200000">
            <a:off x="7061642" y="980376"/>
            <a:ext cx="307107" cy="343987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35FA6ECE-B2DD-4432-B0DF-382501B34C23}"/>
              </a:ext>
            </a:extLst>
          </p:cNvPr>
          <p:cNvGrpSpPr/>
          <p:nvPr/>
        </p:nvGrpSpPr>
        <p:grpSpPr>
          <a:xfrm>
            <a:off x="8694662" y="4133175"/>
            <a:ext cx="2945954" cy="2625697"/>
            <a:chOff x="7281248" y="3024574"/>
            <a:chExt cx="2945954" cy="2625697"/>
          </a:xfrm>
        </p:grpSpPr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B75BF9EC-A905-4CEA-AC5B-1EB96FE33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28" t="6081" b="33124"/>
            <a:stretch/>
          </p:blipFill>
          <p:spPr>
            <a:xfrm>
              <a:off x="7281248" y="3024574"/>
              <a:ext cx="2945954" cy="2236106"/>
            </a:xfrm>
            <a:prstGeom prst="rect">
              <a:avLst/>
            </a:prstGeom>
          </p:spPr>
        </p:pic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EFF5DA98-4671-463C-85DF-A219E9B07AD5}"/>
                </a:ext>
              </a:extLst>
            </p:cNvPr>
            <p:cNvSpPr txBox="1"/>
            <p:nvPr/>
          </p:nvSpPr>
          <p:spPr>
            <a:xfrm rot="5400000">
              <a:off x="8420324" y="5229643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…</a:t>
              </a:r>
              <a:endParaRPr lang="de-DE" sz="2000" b="1" u="sng" dirty="0"/>
            </a:p>
          </p:txBody>
        </p:sp>
      </p:grpSp>
      <p:sp>
        <p:nvSpPr>
          <p:cNvPr id="105" name="Textfeld 104">
            <a:extLst>
              <a:ext uri="{FF2B5EF4-FFF2-40B4-BE49-F238E27FC236}">
                <a16:creationId xmlns:a16="http://schemas.microsoft.com/office/drawing/2014/main" id="{0FF6DBFF-8043-4752-8BD1-ED87209EA91E}"/>
              </a:ext>
            </a:extLst>
          </p:cNvPr>
          <p:cNvSpPr txBox="1"/>
          <p:nvPr/>
        </p:nvSpPr>
        <p:spPr>
          <a:xfrm>
            <a:off x="7449154" y="908238"/>
            <a:ext cx="4748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Bei Änderungen </a:t>
            </a:r>
            <a:r>
              <a:rPr lang="de-DE" sz="1600" b="1" u="sng" dirty="0"/>
              <a:t>muss</a:t>
            </a:r>
            <a:r>
              <a:rPr lang="de-DE" sz="1600" dirty="0"/>
              <a:t> die jeweilige Zelle und alle </a:t>
            </a:r>
            <a:br>
              <a:rPr lang="de-DE" sz="1600" dirty="0"/>
            </a:br>
            <a:r>
              <a:rPr lang="de-DE" sz="1600" dirty="0"/>
              <a:t>nachfolgenden Zellen ausgeführt werden</a:t>
            </a:r>
          </a:p>
        </p:txBody>
      </p:sp>
      <p:pic>
        <p:nvPicPr>
          <p:cNvPr id="109" name="Grafik 108">
            <a:extLst>
              <a:ext uri="{FF2B5EF4-FFF2-40B4-BE49-F238E27FC236}">
                <a16:creationId xmlns:a16="http://schemas.microsoft.com/office/drawing/2014/main" id="{287FA532-4420-42A9-A452-BFEA643A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292" y="3721447"/>
            <a:ext cx="3816424" cy="444892"/>
          </a:xfrm>
          <a:prstGeom prst="rect">
            <a:avLst/>
          </a:prstGeom>
        </p:spPr>
      </p:pic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18AB6D54-74EF-48A5-A264-D70DB7080D8E}"/>
              </a:ext>
            </a:extLst>
          </p:cNvPr>
          <p:cNvGrpSpPr/>
          <p:nvPr/>
        </p:nvGrpSpPr>
        <p:grpSpPr>
          <a:xfrm>
            <a:off x="7033362" y="1860506"/>
            <a:ext cx="4953904" cy="1757210"/>
            <a:chOff x="7144997" y="1584810"/>
            <a:chExt cx="4953904" cy="1757210"/>
          </a:xfrm>
        </p:grpSpPr>
        <p:pic>
          <p:nvPicPr>
            <p:cNvPr id="111" name="Grafik 110">
              <a:extLst>
                <a:ext uri="{FF2B5EF4-FFF2-40B4-BE49-F238E27FC236}">
                  <a16:creationId xmlns:a16="http://schemas.microsoft.com/office/drawing/2014/main" id="{A8CBE1E6-360E-433A-92EA-04FD45C2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3006" y="1584810"/>
              <a:ext cx="4685895" cy="1757210"/>
            </a:xfrm>
            <a:prstGeom prst="rect">
              <a:avLst/>
            </a:prstGeom>
          </p:spPr>
        </p:pic>
        <p:sp>
          <p:nvSpPr>
            <p:cNvPr id="101" name="Pfeil: nach unten 100">
              <a:extLst>
                <a:ext uri="{FF2B5EF4-FFF2-40B4-BE49-F238E27FC236}">
                  <a16:creationId xmlns:a16="http://schemas.microsoft.com/office/drawing/2014/main" id="{194A2A83-DBB6-41A9-831D-99BDAD163F1F}"/>
                </a:ext>
              </a:extLst>
            </p:cNvPr>
            <p:cNvSpPr/>
            <p:nvPr/>
          </p:nvSpPr>
          <p:spPr bwMode="auto">
            <a:xfrm rot="16200000">
              <a:off x="7175073" y="2286502"/>
              <a:ext cx="293674" cy="353826"/>
            </a:xfrm>
            <a:prstGeom prst="down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15" name="Rechteck 114">
            <a:extLst>
              <a:ext uri="{FF2B5EF4-FFF2-40B4-BE49-F238E27FC236}">
                <a16:creationId xmlns:a16="http://schemas.microsoft.com/office/drawing/2014/main" id="{0D83D6D0-E038-4021-B742-C85E56A8D0F6}"/>
              </a:ext>
            </a:extLst>
          </p:cNvPr>
          <p:cNvSpPr/>
          <p:nvPr/>
        </p:nvSpPr>
        <p:spPr bwMode="auto">
          <a:xfrm>
            <a:off x="9290925" y="3968302"/>
            <a:ext cx="579763" cy="144733"/>
          </a:xfrm>
          <a:prstGeom prst="rect">
            <a:avLst/>
          </a:prstGeom>
          <a:noFill/>
          <a:ln w="28575" cap="sq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6" name="Pfeil: nach unten 115">
            <a:extLst>
              <a:ext uri="{FF2B5EF4-FFF2-40B4-BE49-F238E27FC236}">
                <a16:creationId xmlns:a16="http://schemas.microsoft.com/office/drawing/2014/main" id="{BBCB6583-42A8-4643-A513-A6226DBED55F}"/>
              </a:ext>
            </a:extLst>
          </p:cNvPr>
          <p:cNvSpPr/>
          <p:nvPr/>
        </p:nvSpPr>
        <p:spPr bwMode="auto">
          <a:xfrm rot="16200000">
            <a:off x="8268460" y="4168715"/>
            <a:ext cx="293674" cy="353826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7" name="Pfeil: nach unten 116">
            <a:extLst>
              <a:ext uri="{FF2B5EF4-FFF2-40B4-BE49-F238E27FC236}">
                <a16:creationId xmlns:a16="http://schemas.microsoft.com/office/drawing/2014/main" id="{067743C7-7459-4393-ABAC-862154072077}"/>
              </a:ext>
            </a:extLst>
          </p:cNvPr>
          <p:cNvSpPr/>
          <p:nvPr/>
        </p:nvSpPr>
        <p:spPr bwMode="auto">
          <a:xfrm rot="16200000">
            <a:off x="8268888" y="5100332"/>
            <a:ext cx="293674" cy="353826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88542C0E-624C-41A1-B37A-8BD9A40AA89C}"/>
              </a:ext>
            </a:extLst>
          </p:cNvPr>
          <p:cNvSpPr txBox="1"/>
          <p:nvPr/>
        </p:nvSpPr>
        <p:spPr>
          <a:xfrm>
            <a:off x="7232324" y="415956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Schritt 1!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5C90E06A-D1EE-4920-8D41-5C50566130D3}"/>
              </a:ext>
            </a:extLst>
          </p:cNvPr>
          <p:cNvSpPr txBox="1"/>
          <p:nvPr/>
        </p:nvSpPr>
        <p:spPr>
          <a:xfrm>
            <a:off x="7319489" y="4993526"/>
            <a:ext cx="938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Default </a:t>
            </a:r>
          </a:p>
          <a:p>
            <a:r>
              <a:rPr lang="de-DE" sz="1600" b="1" dirty="0"/>
              <a:t>Option</a:t>
            </a:r>
          </a:p>
        </p:txBody>
      </p:sp>
      <p:sp>
        <p:nvSpPr>
          <p:cNvPr id="120" name="Pfeil: nach unten 119">
            <a:extLst>
              <a:ext uri="{FF2B5EF4-FFF2-40B4-BE49-F238E27FC236}">
                <a16:creationId xmlns:a16="http://schemas.microsoft.com/office/drawing/2014/main" id="{0C94AFA8-CD38-4F47-9EDB-E16AB451C751}"/>
              </a:ext>
            </a:extLst>
          </p:cNvPr>
          <p:cNvSpPr/>
          <p:nvPr/>
        </p:nvSpPr>
        <p:spPr bwMode="auto">
          <a:xfrm rot="16200000">
            <a:off x="8247799" y="6111147"/>
            <a:ext cx="293674" cy="353826"/>
          </a:xfrm>
          <a:prstGeom prst="downArrow">
            <a:avLst/>
          </a:prstGeom>
          <a:solidFill>
            <a:srgbClr val="C00000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206692BC-E2F2-4C1D-87A8-6FADFD8B2027}"/>
              </a:ext>
            </a:extLst>
          </p:cNvPr>
          <p:cNvSpPr txBox="1"/>
          <p:nvPr/>
        </p:nvSpPr>
        <p:spPr>
          <a:xfrm>
            <a:off x="7347540" y="5966568"/>
            <a:ext cx="881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Notfall </a:t>
            </a:r>
          </a:p>
          <a:p>
            <a:r>
              <a:rPr lang="de-DE" sz="1600" b="1" dirty="0"/>
              <a:t>Knopf</a:t>
            </a:r>
          </a:p>
        </p:txBody>
      </p:sp>
    </p:spTree>
    <p:extLst>
      <p:ext uri="{BB962C8B-B14F-4D97-AF65-F5344CB8AC3E}">
        <p14:creationId xmlns:p14="http://schemas.microsoft.com/office/powerpoint/2010/main" val="193954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6" grpId="0" animBg="1"/>
      <p:bldP spid="105" grpId="0"/>
      <p:bldP spid="115" grpId="0" animBg="1"/>
      <p:bldP spid="116" grpId="0" animBg="1"/>
      <p:bldP spid="117" grpId="0" animBg="1"/>
      <p:bldP spid="113" grpId="0"/>
      <p:bldP spid="119" grpId="0"/>
      <p:bldP spid="120" grpId="0" animBg="1"/>
      <p:bldP spid="1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3083B-C529-49A9-BA3E-91B60864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226F8B"/>
                </a:solidFill>
              </a:rPr>
              <a:t>Fehler Quellen!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EDBC41-3BF8-4EEE-AFB8-35AC0DB10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Ändern Sie dem Code nur dort und exakt das wozu Sie aufgefordert werden!</a:t>
            </a:r>
          </a:p>
          <a:p>
            <a:r>
              <a:rPr lang="de-DE" sz="2000" dirty="0"/>
              <a:t>Achten Sie auf die exakte Schreibweise, bevor sie etwas ändern! 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Es kann sein, das ihre Verbindung/Laufzeit unterbrochen wird</a:t>
            </a:r>
          </a:p>
          <a:p>
            <a:pPr lvl="1"/>
            <a:r>
              <a:rPr lang="de-DE" sz="1800" b="1" u="sng" dirty="0">
                <a:solidFill>
                  <a:schemeClr val="tx1"/>
                </a:solidFill>
              </a:rPr>
              <a:t>Laufzeit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 Alle Ausführen</a:t>
            </a:r>
          </a:p>
          <a:p>
            <a:pPr lvl="1"/>
            <a:endParaRPr lang="de-DE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de-DE" sz="2000" dirty="0">
                <a:solidFill>
                  <a:schemeClr val="tx1"/>
                </a:solidFill>
                <a:sym typeface="Wingdings" panose="05000000000000000000" pitchFamily="2" charset="2"/>
              </a:rPr>
              <a:t>Falls Sie immer noch nicht auf den Fehler kommen und nichts hilft</a:t>
            </a:r>
          </a:p>
          <a:p>
            <a:pPr lvl="1"/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Übung neu herunterladen  Von vorne Anfangen</a:t>
            </a:r>
          </a:p>
          <a:p>
            <a:endParaRPr lang="de-DE" sz="26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7F022C-7D52-4566-8EE9-C65E453C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251D506-7E7B-4F41-A976-E2BE6C16B146}"/>
              </a:ext>
            </a:extLst>
          </p:cNvPr>
          <p:cNvGrpSpPr/>
          <p:nvPr/>
        </p:nvGrpSpPr>
        <p:grpSpPr>
          <a:xfrm>
            <a:off x="1127448" y="2158603"/>
            <a:ext cx="5500401" cy="1270397"/>
            <a:chOff x="213905" y="1972965"/>
            <a:chExt cx="5500401" cy="127039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DF43C89-31AF-41F8-A07B-5D2D6E76C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905" y="1988840"/>
              <a:ext cx="4791805" cy="288032"/>
            </a:xfrm>
            <a:prstGeom prst="rect">
              <a:avLst/>
            </a:prstGeom>
          </p:spPr>
        </p:pic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DE660BFB-A19F-46E5-9865-B79743577F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00526" y="1972965"/>
              <a:ext cx="216024" cy="288032"/>
            </a:xfrm>
            <a:prstGeom prst="line">
              <a:avLst/>
            </a:prstGeom>
            <a:solidFill>
              <a:schemeClr val="accent1"/>
            </a:solidFill>
            <a:ln w="38100" cap="sq" cmpd="sng" algn="ctr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Pfeil: nach oben gebogen 10">
              <a:extLst>
                <a:ext uri="{FF2B5EF4-FFF2-40B4-BE49-F238E27FC236}">
                  <a16:creationId xmlns:a16="http://schemas.microsoft.com/office/drawing/2014/main" id="{0E334C1F-7D58-4EAA-AFC0-7A30CD8308A7}"/>
                </a:ext>
              </a:extLst>
            </p:cNvPr>
            <p:cNvSpPr/>
            <p:nvPr/>
          </p:nvSpPr>
          <p:spPr bwMode="auto">
            <a:xfrm rot="5400000">
              <a:off x="618958" y="2488462"/>
              <a:ext cx="512924" cy="360040"/>
            </a:xfrm>
            <a:prstGeom prst="bentUpArrow">
              <a:avLst/>
            </a:prstGeom>
            <a:solidFill>
              <a:srgbClr val="C00000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373E069-5C10-429F-B2A6-6F2E2E423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8592"/>
            <a:stretch/>
          </p:blipFill>
          <p:spPr>
            <a:xfrm>
              <a:off x="1199456" y="2389386"/>
              <a:ext cx="4514850" cy="853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77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3083B-C529-49A9-BA3E-91B60864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226F8B"/>
                </a:solidFill>
              </a:rPr>
              <a:t>Wie Lade ich die Übung?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EDBC41-3BF8-4EEE-AFB8-35AC0DB10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Sie brauchen einen Google Account </a:t>
            </a:r>
          </a:p>
          <a:p>
            <a:r>
              <a:rPr lang="de-DE" sz="2400" dirty="0"/>
              <a:t>Google </a:t>
            </a:r>
            <a:r>
              <a:rPr lang="de-DE" sz="2400" dirty="0" err="1"/>
              <a:t>Colab</a:t>
            </a:r>
            <a:r>
              <a:rPr lang="de-DE" sz="2400" dirty="0"/>
              <a:t> aufrufen, mit Google Account Einloggen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>
                <a:solidFill>
                  <a:schemeClr val="tx1"/>
                </a:solidFill>
              </a:rPr>
              <a:t>Datei (Oben Links) 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 Notebook Öffnen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Steven-Boehner/</a:t>
            </a:r>
            <a:r>
              <a:rPr lang="de-DE" sz="1800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BZKF_ML_Webinar</a:t>
            </a:r>
            <a:r>
              <a:rPr lang="de-DE" sz="1800" dirty="0">
                <a:solidFill>
                  <a:schemeClr val="tx1"/>
                </a:solidFill>
              </a:rPr>
              <a:t>  </a:t>
            </a:r>
            <a:r>
              <a:rPr lang="de-DE" sz="18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de-DE" sz="1800" b="1" u="sng" dirty="0">
                <a:solidFill>
                  <a:schemeClr val="tx1"/>
                </a:solidFill>
              </a:rPr>
              <a:t>Link im Chat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7F022C-7D52-4566-8EE9-C65E453C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2A24B4-7237-4B59-9D26-B9165D653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3016199"/>
            <a:ext cx="5033647" cy="38418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4A32B10-5941-413A-9ACE-5F4E295BE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340" y="3095227"/>
            <a:ext cx="4792502" cy="368374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3B72715-C8D2-4850-8597-C62265120C55}"/>
              </a:ext>
            </a:extLst>
          </p:cNvPr>
          <p:cNvSpPr/>
          <p:nvPr/>
        </p:nvSpPr>
        <p:spPr bwMode="auto">
          <a:xfrm>
            <a:off x="7500835" y="4859511"/>
            <a:ext cx="3635725" cy="369690"/>
          </a:xfrm>
          <a:prstGeom prst="rect">
            <a:avLst/>
          </a:prstGeom>
          <a:noFill/>
          <a:ln w="38100" cap="sq" cmpd="sng" algn="ctr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61BCEAB3-2232-44C3-A5D1-4C63EAF035F1}"/>
              </a:ext>
            </a:extLst>
          </p:cNvPr>
          <p:cNvSpPr/>
          <p:nvPr/>
        </p:nvSpPr>
        <p:spPr bwMode="auto">
          <a:xfrm>
            <a:off x="5743661" y="4395055"/>
            <a:ext cx="609426" cy="484632"/>
          </a:xfrm>
          <a:prstGeom prst="right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8713A83-D099-4FFE-B72B-3CD69AE86EF2}"/>
              </a:ext>
            </a:extLst>
          </p:cNvPr>
          <p:cNvSpPr/>
          <p:nvPr/>
        </p:nvSpPr>
        <p:spPr bwMode="auto">
          <a:xfrm rot="5400000">
            <a:off x="2631386" y="2687404"/>
            <a:ext cx="585610" cy="484632"/>
          </a:xfrm>
          <a:prstGeom prst="right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530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3083B-C529-49A9-BA3E-91B60864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226F8B"/>
                </a:solidFill>
              </a:rPr>
              <a:t>Wie Lade ich die Übung </a:t>
            </a:r>
            <a:r>
              <a:rPr lang="de-DE" dirty="0" err="1">
                <a:solidFill>
                  <a:srgbClr val="226F8B"/>
                </a:solidFill>
              </a:rPr>
              <a:t>cont</a:t>
            </a:r>
            <a:r>
              <a:rPr lang="de-DE" dirty="0">
                <a:solidFill>
                  <a:srgbClr val="226F8B"/>
                </a:solidFill>
              </a:rPr>
              <a:t>.?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7F022C-7D52-4566-8EE9-C65E453C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629155F-6860-4FAC-9B81-A3D5E4494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 Datei „Notebook öffnen“ finden sie das Notebook!</a:t>
            </a:r>
          </a:p>
          <a:p>
            <a:r>
              <a:rPr lang="de-DE" dirty="0"/>
              <a:t>Speichern Sie eine lokale Kopie in ihren Google Drive!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74A28F5-E639-4C57-B342-E3FCE682C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79"/>
          <a:stretch/>
        </p:blipFill>
        <p:spPr>
          <a:xfrm>
            <a:off x="1365701" y="2622286"/>
            <a:ext cx="2991987" cy="4094584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EA63136B-3D56-4260-987A-460946257C3E}"/>
              </a:ext>
            </a:extLst>
          </p:cNvPr>
          <p:cNvSpPr/>
          <p:nvPr/>
        </p:nvSpPr>
        <p:spPr bwMode="auto">
          <a:xfrm>
            <a:off x="872207" y="3558389"/>
            <a:ext cx="585610" cy="484632"/>
          </a:xfrm>
          <a:prstGeom prst="right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0FF30E7-6932-4955-8FFB-5B57B97E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3473317"/>
            <a:ext cx="5771455" cy="628797"/>
          </a:xfrm>
          <a:prstGeom prst="rect">
            <a:avLst/>
          </a:prstGeom>
        </p:spPr>
      </p:pic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9C44763C-F7E7-4E8E-B26A-C8F0CD48311D}"/>
              </a:ext>
            </a:extLst>
          </p:cNvPr>
          <p:cNvSpPr/>
          <p:nvPr/>
        </p:nvSpPr>
        <p:spPr bwMode="auto">
          <a:xfrm>
            <a:off x="4613482" y="3545400"/>
            <a:ext cx="585610" cy="484632"/>
          </a:xfrm>
          <a:prstGeom prst="right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Pfeil: nach oben gebogen 18">
            <a:extLst>
              <a:ext uri="{FF2B5EF4-FFF2-40B4-BE49-F238E27FC236}">
                <a16:creationId xmlns:a16="http://schemas.microsoft.com/office/drawing/2014/main" id="{7CAC6B56-69FF-47C0-A201-D2450D3F4305}"/>
              </a:ext>
            </a:extLst>
          </p:cNvPr>
          <p:cNvSpPr/>
          <p:nvPr/>
        </p:nvSpPr>
        <p:spPr bwMode="auto">
          <a:xfrm rot="16200000" flipH="1">
            <a:off x="4028710" y="2512278"/>
            <a:ext cx="1504484" cy="4206592"/>
          </a:xfrm>
          <a:prstGeom prst="bentUpArrow">
            <a:avLst>
              <a:gd name="adj1" fmla="val 10830"/>
              <a:gd name="adj2" fmla="val 10121"/>
              <a:gd name="adj3" fmla="val 14136"/>
            </a:avLst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69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3">
            <a:extLst>
              <a:ext uri="{FF2B5EF4-FFF2-40B4-BE49-F238E27FC236}">
                <a16:creationId xmlns:a16="http://schemas.microsoft.com/office/drawing/2014/main" id="{88913955-816E-A149-87C5-CCD9BBF4379F}"/>
              </a:ext>
            </a:extLst>
          </p:cNvPr>
          <p:cNvSpPr txBox="1">
            <a:spLocks/>
          </p:cNvSpPr>
          <p:nvPr/>
        </p:nvSpPr>
        <p:spPr>
          <a:xfrm>
            <a:off x="2096186" y="1700809"/>
            <a:ext cx="7999631" cy="3025817"/>
          </a:xfrm>
          <a:prstGeom prst="rect">
            <a:avLst/>
          </a:prstGeom>
        </p:spPr>
        <p:txBody>
          <a:bodyPr anchor="ctr" anchorCtr="0"/>
          <a:lstStyle>
            <a:lvl1pPr marL="0" marR="508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de-DE" sz="2800" b="1" i="0" u="none" strike="noStrike" kern="0" cap="none" spc="0" normalizeH="0" baseline="0" noProof="0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Malgun Gothic" panose="020B0503020000020004" pitchFamily="34" charset="-127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9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9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9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9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9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9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9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9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508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Malgun Gothic" panose="020B0503020000020004" pitchFamily="34" charset="-127"/>
                <a:ea typeface="+mn-ea"/>
                <a:cs typeface="+mn-cs"/>
              </a:rPr>
              <a:t>Leuchturm</a:t>
            </a:r>
            <a:endParaRPr kumimoji="0" lang="de-DE" sz="2800" b="1" i="0" u="none" strike="noStrike" kern="0" cap="none" spc="0" normalizeH="0" baseline="0" noProof="0" dirty="0">
              <a:ln>
                <a:noFill/>
              </a:ln>
              <a:solidFill>
                <a:srgbClr val="0070BA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  <a:p>
            <a:pPr marL="0" marR="508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Malgun Gothic" panose="020B0503020000020004" pitchFamily="34" charset="-127"/>
                <a:ea typeface="+mn-ea"/>
                <a:cs typeface="+mn-cs"/>
              </a:rPr>
              <a:t>KI&amp;Bioinformatik</a:t>
            </a: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Malgun Gothic" panose="020B0503020000020004" pitchFamily="34" charset="-127"/>
                <a:ea typeface="+mn-ea"/>
                <a:cs typeface="+mn-cs"/>
              </a:rPr>
              <a:t> ML-</a:t>
            </a:r>
            <a:r>
              <a:rPr kumimoji="0" lang="de-DE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Malgun Gothic" panose="020B0503020000020004" pitchFamily="34" charset="-127"/>
                <a:ea typeface="+mn-ea"/>
                <a:cs typeface="+mn-cs"/>
              </a:rPr>
              <a:t>Webinarreihe</a:t>
            </a: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Malgun Gothic" panose="020B0503020000020004" pitchFamily="34" charset="-127"/>
                <a:ea typeface="+mn-ea"/>
                <a:cs typeface="+mn-cs"/>
              </a:rPr>
              <a:t> </a:t>
            </a:r>
          </a:p>
          <a:p>
            <a:pPr marL="0" marR="508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Malgun Gothic" panose="020B0503020000020004" pitchFamily="34" charset="-127"/>
                <a:ea typeface="+mn-ea"/>
                <a:cs typeface="+mn-cs"/>
              </a:rPr>
              <a:t>06.10-16.10.2025</a:t>
            </a:r>
          </a:p>
          <a:p>
            <a:pPr marL="0" marR="508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1" i="0" u="none" strike="noStrike" kern="0" cap="none" spc="0" normalizeH="0" baseline="0" noProof="0" dirty="0">
              <a:ln>
                <a:noFill/>
              </a:ln>
              <a:solidFill>
                <a:srgbClr val="0070BA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  <a:p>
            <a:pPr marL="0" marR="508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800" b="1" i="0" u="none" strike="noStrike" kern="0" cap="none" spc="0" normalizeH="0" baseline="0" noProof="0" dirty="0">
              <a:ln>
                <a:noFill/>
              </a:ln>
              <a:solidFill>
                <a:srgbClr val="0070BA"/>
              </a:solidFill>
              <a:effectLst/>
              <a:uLnTx/>
              <a:uFillTx/>
              <a:latin typeface="Malgun Gothic" panose="020B0503020000020004" pitchFamily="34" charset="-127"/>
              <a:ea typeface="+mn-ea"/>
              <a:cs typeface="+mn-cs"/>
            </a:endParaRPr>
          </a:p>
          <a:p>
            <a:pPr marL="0" marR="5080" lvl="0" indent="0" algn="ctr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i="0" u="none" strike="noStrike" kern="0" cap="none" spc="0" normalizeH="0" baseline="0" noProof="0" dirty="0">
                <a:ln>
                  <a:noFill/>
                </a:ln>
                <a:solidFill>
                  <a:srgbClr val="0070BA"/>
                </a:solidFill>
                <a:effectLst/>
                <a:uLnTx/>
                <a:uFillTx/>
                <a:latin typeface="Malgun Gothic" panose="020B0503020000020004" pitchFamily="34" charset="-127"/>
                <a:ea typeface="+mn-ea"/>
                <a:cs typeface="+mn-cs"/>
              </a:rPr>
              <a:t>TAG 5 – Übung und Ende!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997D3E-B459-4317-A00C-974AEF907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" y="5918322"/>
            <a:ext cx="12190413" cy="9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1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554964-F6C2-5E44-8382-C9955F25CB77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C37B1A2-A04F-4DEE-B1D7-6BD2F7D2898B}"/>
              </a:ext>
            </a:extLst>
          </p:cNvPr>
          <p:cNvGrpSpPr/>
          <p:nvPr/>
        </p:nvGrpSpPr>
        <p:grpSpPr>
          <a:xfrm>
            <a:off x="569877" y="2769489"/>
            <a:ext cx="11012523" cy="3000375"/>
            <a:chOff x="190762" y="2009721"/>
            <a:chExt cx="11012523" cy="3000375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A2C38029-663F-44BE-8818-46E02BC49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247"/>
            <a:stretch/>
          </p:blipFill>
          <p:spPr>
            <a:xfrm>
              <a:off x="190762" y="2009721"/>
              <a:ext cx="5340124" cy="3000375"/>
            </a:xfrm>
            <a:prstGeom prst="rect">
              <a:avLst/>
            </a:prstGeom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C69C416-6097-4427-A6F0-FEFA1E564163}"/>
                </a:ext>
              </a:extLst>
            </p:cNvPr>
            <p:cNvSpPr txBox="1"/>
            <p:nvPr/>
          </p:nvSpPr>
          <p:spPr>
            <a:xfrm>
              <a:off x="2054750" y="3002833"/>
              <a:ext cx="32883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Zuweisung:</a:t>
              </a:r>
              <a:br>
                <a:rPr lang="de-DE" sz="1200" dirty="0"/>
              </a:br>
              <a:r>
                <a:rPr lang="de-DE" sz="1200" dirty="0"/>
                <a:t>Variable </a:t>
              </a:r>
              <a:r>
                <a:rPr lang="de-DE" sz="1200" b="1" dirty="0"/>
                <a:t>a</a:t>
              </a:r>
              <a:r>
                <a:rPr lang="de-DE" sz="1200" dirty="0"/>
                <a:t> mit dem Wert </a:t>
              </a:r>
              <a:r>
                <a:rPr lang="de-DE" sz="1200" b="1" dirty="0"/>
                <a:t>1</a:t>
              </a:r>
              <a:r>
                <a:rPr lang="de-DE" sz="1200" dirty="0"/>
                <a:t> des </a:t>
              </a:r>
              <a:r>
                <a:rPr lang="de-DE" sz="1200" dirty="0" err="1"/>
                <a:t>Datentypes</a:t>
              </a:r>
              <a:r>
                <a:rPr lang="de-DE" sz="1200" dirty="0"/>
                <a:t> </a:t>
              </a:r>
              <a:r>
                <a:rPr lang="de-DE" sz="1200" b="1" u="sng" dirty="0" err="1"/>
                <a:t>int</a:t>
              </a:r>
              <a:endParaRPr lang="de-DE" sz="1200" b="1" u="sng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37B64C17-2D2A-4EA7-95EB-A7662E20A88B}"/>
                </a:ext>
              </a:extLst>
            </p:cNvPr>
            <p:cNvSpPr txBox="1"/>
            <p:nvPr/>
          </p:nvSpPr>
          <p:spPr>
            <a:xfrm>
              <a:off x="6312950" y="2977572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/>
                <a:t>…</a:t>
              </a:r>
              <a:endParaRPr lang="de-DE" sz="2000" b="1" u="sng" dirty="0"/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89A12289-D777-4C6D-B5CA-4EBAB0240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3098"/>
            <a:stretch/>
          </p:blipFill>
          <p:spPr>
            <a:xfrm>
              <a:off x="7536160" y="2052619"/>
              <a:ext cx="3667125" cy="2823757"/>
            </a:xfrm>
            <a:prstGeom prst="rect">
              <a:avLst/>
            </a:prstGeom>
          </p:spPr>
        </p:pic>
        <p:sp>
          <p:nvSpPr>
            <p:cNvPr id="17" name="Pfeil: nach rechts 16">
              <a:extLst>
                <a:ext uri="{FF2B5EF4-FFF2-40B4-BE49-F238E27FC236}">
                  <a16:creationId xmlns:a16="http://schemas.microsoft.com/office/drawing/2014/main" id="{3B4720DC-2E4A-40A1-AE1C-5FAB5B4A235D}"/>
                </a:ext>
              </a:extLst>
            </p:cNvPr>
            <p:cNvSpPr/>
            <p:nvPr/>
          </p:nvSpPr>
          <p:spPr bwMode="auto">
            <a:xfrm>
              <a:off x="1676400" y="3111860"/>
              <a:ext cx="314562" cy="256094"/>
            </a:xfrm>
            <a:prstGeom prst="right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F8FCCEBD-D555-4724-BD13-0F9CAB459CC9}"/>
                </a:ext>
              </a:extLst>
            </p:cNvPr>
            <p:cNvSpPr txBox="1"/>
            <p:nvPr/>
          </p:nvSpPr>
          <p:spPr>
            <a:xfrm>
              <a:off x="1990962" y="3501609"/>
              <a:ext cx="4969437" cy="612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200" dirty="0"/>
                <a:t>Anweisung den Wert hinter der Variablen auszugeben auf der </a:t>
              </a:r>
              <a:r>
                <a:rPr lang="de-DE" sz="1200" b="1" dirty="0"/>
                <a:t>Konsole</a:t>
              </a:r>
              <a:br>
                <a:rPr lang="de-DE" sz="1200" dirty="0"/>
              </a:br>
              <a:r>
                <a:rPr lang="de-DE" sz="1200" b="1" dirty="0"/>
                <a:t>Konsole</a:t>
              </a:r>
              <a:r>
                <a:rPr lang="de-DE" sz="1200" dirty="0"/>
                <a:t>nausgabe</a:t>
              </a:r>
              <a:endParaRPr lang="de-DE" sz="1200" b="1" u="sng" dirty="0"/>
            </a:p>
          </p:txBody>
        </p:sp>
        <p:sp>
          <p:nvSpPr>
            <p:cNvPr id="31" name="Pfeil: nach rechts 30">
              <a:extLst>
                <a:ext uri="{FF2B5EF4-FFF2-40B4-BE49-F238E27FC236}">
                  <a16:creationId xmlns:a16="http://schemas.microsoft.com/office/drawing/2014/main" id="{06FBC124-A45F-4024-B7BE-92FD67033E52}"/>
                </a:ext>
              </a:extLst>
            </p:cNvPr>
            <p:cNvSpPr/>
            <p:nvPr/>
          </p:nvSpPr>
          <p:spPr bwMode="auto">
            <a:xfrm>
              <a:off x="1676401" y="3605956"/>
              <a:ext cx="314562" cy="201731"/>
            </a:xfrm>
            <a:prstGeom prst="right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2" name="Pfeil: nach rechts 31">
              <a:extLst>
                <a:ext uri="{FF2B5EF4-FFF2-40B4-BE49-F238E27FC236}">
                  <a16:creationId xmlns:a16="http://schemas.microsoft.com/office/drawing/2014/main" id="{67FB4F2F-E95C-447B-B2F1-EBCF09801F18}"/>
                </a:ext>
              </a:extLst>
            </p:cNvPr>
            <p:cNvSpPr/>
            <p:nvPr/>
          </p:nvSpPr>
          <p:spPr bwMode="auto">
            <a:xfrm>
              <a:off x="1676401" y="3868293"/>
              <a:ext cx="314562" cy="201731"/>
            </a:xfrm>
            <a:prstGeom prst="right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3" name="Geschweifte Klammer rechts 32">
              <a:extLst>
                <a:ext uri="{FF2B5EF4-FFF2-40B4-BE49-F238E27FC236}">
                  <a16:creationId xmlns:a16="http://schemas.microsoft.com/office/drawing/2014/main" id="{7BED816D-4B0D-43F4-8AD7-74ABF9C4413F}"/>
                </a:ext>
              </a:extLst>
            </p:cNvPr>
            <p:cNvSpPr/>
            <p:nvPr/>
          </p:nvSpPr>
          <p:spPr bwMode="auto">
            <a:xfrm>
              <a:off x="1676400" y="4266661"/>
              <a:ext cx="314562" cy="661679"/>
            </a:xfrm>
            <a:prstGeom prst="rightBrace">
              <a:avLst/>
            </a:prstGeom>
            <a:solidFill>
              <a:srgbClr val="226F8B"/>
            </a:solidFill>
            <a:ln w="1905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07ECADDF-CA05-49AE-A760-3D739B4D9467}"/>
                </a:ext>
              </a:extLst>
            </p:cNvPr>
            <p:cNvSpPr txBox="1"/>
            <p:nvPr/>
          </p:nvSpPr>
          <p:spPr>
            <a:xfrm>
              <a:off x="2054750" y="4349353"/>
              <a:ext cx="40639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Macht „fast“ das gleiche wie </a:t>
              </a:r>
              <a:r>
                <a:rPr lang="de-DE" sz="1200" dirty="0" err="1"/>
                <a:t>print</a:t>
              </a:r>
              <a:r>
                <a:rPr lang="de-DE" sz="1200" dirty="0"/>
                <a:t>(a)</a:t>
              </a:r>
              <a:br>
                <a:rPr lang="de-DE" sz="1200" dirty="0"/>
              </a:br>
              <a:r>
                <a:rPr lang="de-DE" sz="1200" dirty="0"/>
                <a:t>Nur möglich in </a:t>
              </a:r>
              <a:r>
                <a:rPr lang="de-DE" sz="1200" dirty="0" err="1"/>
                <a:t>Jupyter</a:t>
              </a:r>
              <a:r>
                <a:rPr lang="de-DE" sz="1200" dirty="0"/>
                <a:t> Notebooks &amp; nur einmal pro Zelle!</a:t>
              </a:r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8A02C0FC-D374-4169-9444-23F53CA11834}"/>
              </a:ext>
            </a:extLst>
          </p:cNvPr>
          <p:cNvSpPr txBox="1"/>
          <p:nvPr/>
        </p:nvSpPr>
        <p:spPr>
          <a:xfrm>
            <a:off x="376177" y="929584"/>
            <a:ext cx="10942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Für die heutige Übung verwenden wir </a:t>
            </a:r>
            <a:r>
              <a:rPr lang="de-DE" sz="1400" b="1" dirty="0"/>
              <a:t>Google </a:t>
            </a:r>
            <a:r>
              <a:rPr lang="de-DE" sz="1400" b="1" dirty="0" err="1"/>
              <a:t>Colab</a:t>
            </a:r>
            <a:r>
              <a:rPr lang="de-DE" sz="1400" dirty="0"/>
              <a:t>, welches auf </a:t>
            </a:r>
            <a:r>
              <a:rPr lang="de-DE" sz="1400" b="1" dirty="0" err="1"/>
              <a:t>Jupyter</a:t>
            </a:r>
            <a:r>
              <a:rPr lang="de-DE" sz="1400" b="1" dirty="0"/>
              <a:t> Notebooks </a:t>
            </a:r>
            <a:r>
              <a:rPr lang="de-DE" sz="1400" dirty="0"/>
              <a:t>basiert, also eine Art </a:t>
            </a:r>
            <a:r>
              <a:rPr lang="de-DE" sz="1400" b="1" dirty="0"/>
              <a:t>Python Code </a:t>
            </a:r>
            <a:r>
              <a:rPr lang="de-DE" sz="1400" dirty="0"/>
              <a:t>auszuführen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354415C-68A2-4A0E-A262-72729117759D}"/>
              </a:ext>
            </a:extLst>
          </p:cNvPr>
          <p:cNvSpPr txBox="1"/>
          <p:nvPr/>
        </p:nvSpPr>
        <p:spPr>
          <a:xfrm>
            <a:off x="3537928" y="131906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Umgebung</a:t>
            </a:r>
            <a:endParaRPr lang="de-DE" b="1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E74352CF-302E-4A19-A867-7875D73C4F63}"/>
              </a:ext>
            </a:extLst>
          </p:cNvPr>
          <p:cNvSpPr txBox="1"/>
          <p:nvPr/>
        </p:nvSpPr>
        <p:spPr>
          <a:xfrm>
            <a:off x="5844854" y="1319061"/>
            <a:ext cx="1222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Technologie</a:t>
            </a:r>
            <a:endParaRPr lang="de-DE" b="1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B4E042A-58B4-462C-95BD-5C19FB104CA6}"/>
              </a:ext>
            </a:extLst>
          </p:cNvPr>
          <p:cNvSpPr txBox="1"/>
          <p:nvPr/>
        </p:nvSpPr>
        <p:spPr>
          <a:xfrm>
            <a:off x="8591503" y="1310474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Programmiersprache</a:t>
            </a:r>
            <a:endParaRPr lang="de-DE" b="1" dirty="0"/>
          </a:p>
        </p:txBody>
      </p: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C42EDE61-0AAF-4B56-85F0-BA13CE35557E}"/>
              </a:ext>
            </a:extLst>
          </p:cNvPr>
          <p:cNvSpPr/>
          <p:nvPr/>
        </p:nvSpPr>
        <p:spPr bwMode="auto">
          <a:xfrm rot="5400000">
            <a:off x="3954699" y="1118446"/>
            <a:ext cx="180075" cy="351283"/>
          </a:xfrm>
          <a:prstGeom prst="right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CFB65669-2548-4609-A0E8-BB26B1C57D4C}"/>
              </a:ext>
            </a:extLst>
          </p:cNvPr>
          <p:cNvSpPr/>
          <p:nvPr/>
        </p:nvSpPr>
        <p:spPr bwMode="auto">
          <a:xfrm rot="5400000">
            <a:off x="6331948" y="1138168"/>
            <a:ext cx="180075" cy="351283"/>
          </a:xfrm>
          <a:prstGeom prst="right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93A06221-5F62-4561-94A6-0C0BED6D1CFD}"/>
              </a:ext>
            </a:extLst>
          </p:cNvPr>
          <p:cNvSpPr/>
          <p:nvPr/>
        </p:nvSpPr>
        <p:spPr bwMode="auto">
          <a:xfrm rot="5400000">
            <a:off x="9496290" y="1115661"/>
            <a:ext cx="180075" cy="351283"/>
          </a:xfrm>
          <a:prstGeom prst="right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6DB3F0C-6847-42C8-AA14-792CEEDE320C}"/>
              </a:ext>
            </a:extLst>
          </p:cNvPr>
          <p:cNvSpPr txBox="1"/>
          <p:nvPr/>
        </p:nvSpPr>
        <p:spPr>
          <a:xfrm>
            <a:off x="3443072" y="2225345"/>
            <a:ext cx="4878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 err="1"/>
              <a:t>Jupyther</a:t>
            </a:r>
            <a:r>
              <a:rPr lang="de-DE" sz="1400" b="1" dirty="0"/>
              <a:t> Notebooks </a:t>
            </a:r>
            <a:r>
              <a:rPr lang="de-DE" sz="1400" dirty="0"/>
              <a:t>erlauben das Aufteilen des Codes in </a:t>
            </a:r>
            <a:br>
              <a:rPr lang="de-DE" sz="1400" dirty="0"/>
            </a:br>
            <a:r>
              <a:rPr lang="de-DE" sz="1400" dirty="0"/>
              <a:t>einzeln (manuell) </a:t>
            </a:r>
            <a:r>
              <a:rPr lang="de-DE" sz="1400" dirty="0">
                <a:solidFill>
                  <a:srgbClr val="FF0000"/>
                </a:solidFill>
              </a:rPr>
              <a:t>ausführbare</a:t>
            </a:r>
            <a:r>
              <a:rPr lang="de-DE" sz="1400" dirty="0"/>
              <a:t> </a:t>
            </a:r>
            <a:r>
              <a:rPr lang="de-DE" sz="1400" b="1" u="sng" dirty="0"/>
              <a:t>Codezellen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E4EB1E33-C6FA-4325-80FD-C025885EB8D3}"/>
              </a:ext>
            </a:extLst>
          </p:cNvPr>
          <p:cNvCxnSpPr>
            <a:cxnSpLocks/>
          </p:cNvCxnSpPr>
          <p:nvPr/>
        </p:nvCxnSpPr>
        <p:spPr bwMode="auto">
          <a:xfrm flipH="1">
            <a:off x="5785989" y="2721850"/>
            <a:ext cx="986011" cy="121554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itel 1">
            <a:extLst>
              <a:ext uri="{FF2B5EF4-FFF2-40B4-BE49-F238E27FC236}">
                <a16:creationId xmlns:a16="http://schemas.microsoft.com/office/drawing/2014/main" id="{A870E43C-2FED-4207-9E2D-9D233129146B}"/>
              </a:ext>
            </a:extLst>
          </p:cNvPr>
          <p:cNvSpPr txBox="1">
            <a:spLocks/>
          </p:cNvSpPr>
          <p:nvPr/>
        </p:nvSpPr>
        <p:spPr bwMode="auto">
          <a:xfrm>
            <a:off x="203200" y="198438"/>
            <a:ext cx="117856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FF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FF"/>
                </a:solidFill>
                <a:latin typeface="Tahoma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FF"/>
                </a:solidFill>
                <a:latin typeface="Tahoma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FF"/>
                </a:solidFill>
                <a:latin typeface="Tahoma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FF"/>
                </a:solidFill>
                <a:latin typeface="Tahoma" charset="0"/>
                <a:ea typeface="ＭＳ Ｐゴシック" charset="0"/>
              </a:defRPr>
            </a:lvl9pPr>
          </a:lstStyle>
          <a:p>
            <a:r>
              <a:rPr lang="de-DE" kern="0" dirty="0">
                <a:solidFill>
                  <a:srgbClr val="226F8B"/>
                </a:solidFill>
              </a:rPr>
              <a:t>Basics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D88604A9-B23F-47B0-88B4-2C0011C28FB6}"/>
              </a:ext>
            </a:extLst>
          </p:cNvPr>
          <p:cNvSpPr txBox="1"/>
          <p:nvPr/>
        </p:nvSpPr>
        <p:spPr>
          <a:xfrm>
            <a:off x="5575054" y="2478674"/>
            <a:ext cx="1022573" cy="2386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EBA6D3B2-82E3-4956-8685-9CA1256AFD17}"/>
              </a:ext>
            </a:extLst>
          </p:cNvPr>
          <p:cNvSpPr txBox="1"/>
          <p:nvPr/>
        </p:nvSpPr>
        <p:spPr>
          <a:xfrm>
            <a:off x="1125700" y="4315795"/>
            <a:ext cx="314562" cy="262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42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3083B-C529-49A9-BA3E-91B60864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226F8B"/>
                </a:solidFill>
              </a:rPr>
              <a:t>Kommentare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F581EBF-21EA-411B-8EF3-A7E54BD8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84" y="3284984"/>
            <a:ext cx="9145016" cy="116910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7F022C-7D52-4566-8EE9-C65E453C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5513C66-C7F2-4867-B7A7-11C768230A56}"/>
              </a:ext>
            </a:extLst>
          </p:cNvPr>
          <p:cNvSpPr txBox="1"/>
          <p:nvPr/>
        </p:nvSpPr>
        <p:spPr>
          <a:xfrm>
            <a:off x="479376" y="1196752"/>
            <a:ext cx="113736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Helfen ihnen sich an ihren Code zu erinnern, vor allem wenn sie mit diesem Monate nicht gearbeitet haben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Hilft anderen ihren Code zu verstehen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Lässt sich verwenden um Codezeilen zu deaktivieren!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CFD6C1E-B118-4418-B2D8-9AB4AEFCF760}"/>
              </a:ext>
            </a:extLst>
          </p:cNvPr>
          <p:cNvSpPr txBox="1"/>
          <p:nvPr/>
        </p:nvSpPr>
        <p:spPr>
          <a:xfrm>
            <a:off x="4049892" y="2732001"/>
            <a:ext cx="529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Kommentar Start </a:t>
            </a:r>
            <a:r>
              <a:rPr lang="de-DE" sz="1400" dirty="0">
                <a:sym typeface="Wingdings" panose="05000000000000000000" pitchFamily="2" charset="2"/>
              </a:rPr>
              <a:t> Alles weitere wird nicht als Code Interpretiert</a:t>
            </a:r>
            <a:endParaRPr lang="de-DE" sz="1400" dirty="0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FB6D51C8-73FB-4647-859E-1C0608E01395}"/>
              </a:ext>
            </a:extLst>
          </p:cNvPr>
          <p:cNvSpPr/>
          <p:nvPr/>
        </p:nvSpPr>
        <p:spPr bwMode="auto">
          <a:xfrm rot="5400000">
            <a:off x="4585608" y="3172290"/>
            <a:ext cx="467407" cy="202384"/>
          </a:xfrm>
          <a:prstGeom prst="right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74D89827-9933-4F50-B3F9-45A3B3A11297}"/>
              </a:ext>
            </a:extLst>
          </p:cNvPr>
          <p:cNvSpPr/>
          <p:nvPr/>
        </p:nvSpPr>
        <p:spPr bwMode="auto">
          <a:xfrm>
            <a:off x="4768981" y="3713771"/>
            <a:ext cx="467407" cy="202384"/>
          </a:xfrm>
          <a:prstGeom prst="right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E19675F-7896-481E-AE80-367215E3968A}"/>
              </a:ext>
            </a:extLst>
          </p:cNvPr>
          <p:cNvSpPr txBox="1"/>
          <p:nvPr/>
        </p:nvSpPr>
        <p:spPr>
          <a:xfrm>
            <a:off x="5236388" y="3662829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Deaktivierte Codezeile</a:t>
            </a:r>
          </a:p>
        </p:txBody>
      </p:sp>
    </p:spTree>
    <p:extLst>
      <p:ext uri="{BB962C8B-B14F-4D97-AF65-F5344CB8AC3E}">
        <p14:creationId xmlns:p14="http://schemas.microsoft.com/office/powerpoint/2010/main" val="370107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26A60-F1D2-4C9F-AC79-6580C4AA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226F8B"/>
                </a:solidFill>
              </a:rPr>
              <a:t>Heute wird gedaddelt!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A6583C-6EDF-4BC9-A339-29534D15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1028" name="Picture 4" descr="Kaufen Sie Rum daddeln zu Großhandelspreisen">
            <a:extLst>
              <a:ext uri="{FF2B5EF4-FFF2-40B4-BE49-F238E27FC236}">
                <a16:creationId xmlns:a16="http://schemas.microsoft.com/office/drawing/2014/main" id="{F746AC6A-F3A8-43C3-8CC4-C3E87D30B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5" y="1754750"/>
            <a:ext cx="5906466" cy="376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ddeln - Catprint Media GmbH">
            <a:extLst>
              <a:ext uri="{FF2B5EF4-FFF2-40B4-BE49-F238E27FC236}">
                <a16:creationId xmlns:a16="http://schemas.microsoft.com/office/drawing/2014/main" id="{F0C046C2-D5DE-4D6D-8DBC-C37530FB73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619815"/>
            <a:ext cx="5782581" cy="38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6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3083B-C529-49A9-BA3E-91B60864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226F8B"/>
                </a:solidFill>
              </a:rPr>
              <a:t>(</a:t>
            </a:r>
            <a:r>
              <a:rPr lang="de-DE" dirty="0" err="1">
                <a:solidFill>
                  <a:srgbClr val="226F8B"/>
                </a:solidFill>
              </a:rPr>
              <a:t>Wisconson</a:t>
            </a:r>
            <a:r>
              <a:rPr lang="de-DE" dirty="0">
                <a:solidFill>
                  <a:srgbClr val="226F8B"/>
                </a:solidFill>
              </a:rPr>
              <a:t>) Brustkrebs-Klassifikationsprojekt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0C2D72B-5894-4542-8C97-6932C7B2F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672" y="1147082"/>
            <a:ext cx="7105650" cy="50292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7F022C-7D52-4566-8EE9-C65E453C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94D3F4-7212-401E-9BB3-AAF3C0D899BD}"/>
              </a:ext>
            </a:extLst>
          </p:cNvPr>
          <p:cNvSpPr txBox="1"/>
          <p:nvPr/>
        </p:nvSpPr>
        <p:spPr>
          <a:xfrm>
            <a:off x="5165720" y="1225236"/>
            <a:ext cx="4764381" cy="57600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3B33144-CA2A-4C01-A96B-F73AC590B2C0}"/>
              </a:ext>
            </a:extLst>
          </p:cNvPr>
          <p:cNvSpPr txBox="1"/>
          <p:nvPr/>
        </p:nvSpPr>
        <p:spPr>
          <a:xfrm>
            <a:off x="591458" y="1662735"/>
            <a:ext cx="2133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Input:</a:t>
            </a:r>
          </a:p>
          <a:p>
            <a:r>
              <a:rPr lang="de-DE" dirty="0" err="1"/>
              <a:t>Wisconson-Breast</a:t>
            </a:r>
            <a:r>
              <a:rPr lang="de-DE" dirty="0"/>
              <a:t>-</a:t>
            </a:r>
          </a:p>
          <a:p>
            <a:r>
              <a:rPr lang="de-DE" dirty="0"/>
              <a:t>Cancer-Dataset</a:t>
            </a:r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488F06AE-FCB2-4431-929C-5082B48B6071}"/>
              </a:ext>
            </a:extLst>
          </p:cNvPr>
          <p:cNvSpPr/>
          <p:nvPr/>
        </p:nvSpPr>
        <p:spPr bwMode="auto">
          <a:xfrm rot="16200000">
            <a:off x="2764336" y="1910315"/>
            <a:ext cx="307107" cy="428171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DAAA4BC3-5629-421A-8359-3D64727C8159}"/>
              </a:ext>
            </a:extLst>
          </p:cNvPr>
          <p:cNvSpPr/>
          <p:nvPr/>
        </p:nvSpPr>
        <p:spPr bwMode="auto">
          <a:xfrm rot="16200000">
            <a:off x="7812716" y="4842679"/>
            <a:ext cx="307107" cy="428171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C6EDA9F-DEFC-4B9D-B02B-75741B42A5D0}"/>
              </a:ext>
            </a:extLst>
          </p:cNvPr>
          <p:cNvSpPr txBox="1"/>
          <p:nvPr/>
        </p:nvSpPr>
        <p:spPr>
          <a:xfrm>
            <a:off x="8180650" y="4432435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Ziel:</a:t>
            </a:r>
          </a:p>
          <a:p>
            <a:r>
              <a:rPr lang="de-DE" dirty="0"/>
              <a:t>Ein </a:t>
            </a:r>
            <a:r>
              <a:rPr lang="de-DE" dirty="0" err="1"/>
              <a:t>best</a:t>
            </a:r>
            <a:r>
              <a:rPr lang="de-DE" dirty="0"/>
              <a:t> möglichstes Model</a:t>
            </a:r>
          </a:p>
          <a:p>
            <a:r>
              <a:rPr lang="de-DE" dirty="0"/>
              <a:t>Anhand von 2 Features, gemessen </a:t>
            </a:r>
          </a:p>
          <a:p>
            <a:r>
              <a:rPr lang="de-DE" dirty="0"/>
              <a:t>am F1-Score</a:t>
            </a:r>
          </a:p>
        </p:txBody>
      </p:sp>
    </p:spTree>
    <p:extLst>
      <p:ext uri="{BB962C8B-B14F-4D97-AF65-F5344CB8AC3E}">
        <p14:creationId xmlns:p14="http://schemas.microsoft.com/office/powerpoint/2010/main" val="241604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456227-9501-4CD9-B232-2BA5B4EC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226F8B"/>
                </a:solidFill>
              </a:rPr>
              <a:t>Abstraktion</a:t>
            </a:r>
            <a:endParaRPr lang="de-DE" dirty="0">
              <a:solidFill>
                <a:srgbClr val="226F8B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88030F-9D8E-41F3-B5E8-4BC49157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4A34D4D-A55C-4866-8143-0ACD3DA19CC3}"/>
              </a:ext>
            </a:extLst>
          </p:cNvPr>
          <p:cNvSpPr txBox="1"/>
          <p:nvPr/>
        </p:nvSpPr>
        <p:spPr>
          <a:xfrm>
            <a:off x="2100636" y="836351"/>
            <a:ext cx="79734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Abstraktion als </a:t>
            </a:r>
            <a:r>
              <a:rPr lang="de-DE" sz="1400" b="1" u="sng" dirty="0"/>
              <a:t>Input </a:t>
            </a:r>
            <a:r>
              <a:rPr lang="de-DE" sz="1400" b="1" u="sng" dirty="0">
                <a:sym typeface="Wingdings" panose="05000000000000000000" pitchFamily="2" charset="2"/>
              </a:rPr>
              <a:t> </a:t>
            </a:r>
            <a:r>
              <a:rPr lang="de-DE" sz="1400" b="1" u="sng" dirty="0"/>
              <a:t>Do Stuff </a:t>
            </a:r>
            <a:r>
              <a:rPr lang="de-DE" sz="1400" b="1" u="sng" dirty="0">
                <a:sym typeface="Wingdings" panose="05000000000000000000" pitchFamily="2" charset="2"/>
              </a:rPr>
              <a:t> </a:t>
            </a:r>
            <a:r>
              <a:rPr lang="de-DE" sz="1400" b="1" u="sng" dirty="0"/>
              <a:t>Output </a:t>
            </a:r>
            <a:r>
              <a:rPr lang="de-DE" sz="1400" b="1" u="sng" dirty="0" err="1"/>
              <a:t>Machine</a:t>
            </a:r>
            <a:endParaRPr lang="de-DE" sz="1400" b="1" u="sng" dirty="0"/>
          </a:p>
          <a:p>
            <a:pPr algn="ctr"/>
            <a:r>
              <a:rPr lang="de-DE" sz="1400" dirty="0"/>
              <a:t>In der Informatik auch </a:t>
            </a:r>
            <a:r>
              <a:rPr lang="de-DE" sz="1400" b="1" dirty="0"/>
              <a:t>Funktion/Methode </a:t>
            </a:r>
            <a:r>
              <a:rPr lang="de-DE" sz="1400" dirty="0"/>
              <a:t>genannt</a:t>
            </a:r>
          </a:p>
          <a:p>
            <a:pPr algn="ctr"/>
            <a:r>
              <a:rPr lang="de-DE" sz="1400" dirty="0"/>
              <a:t>Funktionen haben Input Parameter, optionale Outputs und dazwischen Code (Arbeitsanweisungen)</a:t>
            </a:r>
          </a:p>
          <a:p>
            <a:pPr algn="ctr"/>
            <a:r>
              <a:rPr lang="de-DE" sz="1400" dirty="0"/>
              <a:t>Alle (groben) Arbeitsschritte eines ML-Projekts sind für Sie fertig als Funktionen verpackt</a:t>
            </a:r>
          </a:p>
        </p:txBody>
      </p: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A4E19B7A-1637-45B0-81BA-69EC47ABD022}"/>
              </a:ext>
            </a:extLst>
          </p:cNvPr>
          <p:cNvGrpSpPr/>
          <p:nvPr/>
        </p:nvGrpSpPr>
        <p:grpSpPr>
          <a:xfrm>
            <a:off x="406434" y="1962117"/>
            <a:ext cx="9799331" cy="4697445"/>
            <a:chOff x="-444263" y="2024029"/>
            <a:chExt cx="9799331" cy="4697445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5FCFF3D-0097-473B-8CBC-1F536B7AD28E}"/>
                </a:ext>
              </a:extLst>
            </p:cNvPr>
            <p:cNvSpPr txBox="1"/>
            <p:nvPr/>
          </p:nvSpPr>
          <p:spPr>
            <a:xfrm>
              <a:off x="114686" y="2803815"/>
              <a:ext cx="6701816" cy="391765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BEF78906-F80E-4E11-AB20-B4A9A95B1EF1}"/>
                    </a:ext>
                  </a:extLst>
                </p:cNvPr>
                <p:cNvSpPr txBox="1"/>
                <p:nvPr/>
              </p:nvSpPr>
              <p:spPr>
                <a:xfrm>
                  <a:off x="-444263" y="4924113"/>
                  <a:ext cx="630078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4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</m:acc>
                        <m:r>
                          <a:rPr lang="de-DE" sz="1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sSup>
                          <m:sSupPr>
                            <m:ctrlPr>
                              <a:rPr lang="de-D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de-DE" sz="1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de-DE" sz="1400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𝑉𝑎𝑙</m:t>
                            </m:r>
                          </m:sub>
                        </m:sSub>
                        <m:r>
                          <a:rPr lang="de-DE" sz="1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de-DE" sz="140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BEF78906-F80E-4E11-AB20-B4A9A95B1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4263" y="4924113"/>
                  <a:ext cx="6300786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8231428-5769-4147-9A9B-9FCF8BAE780E}"/>
                </a:ext>
              </a:extLst>
            </p:cNvPr>
            <p:cNvSpPr txBox="1"/>
            <p:nvPr/>
          </p:nvSpPr>
          <p:spPr>
            <a:xfrm>
              <a:off x="5625483" y="2024029"/>
              <a:ext cx="9989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Cambria Math" panose="02040503050406030204" pitchFamily="18" charset="0"/>
                </a:rPr>
                <a:t>Hyper-</a:t>
              </a:r>
            </a:p>
            <a:p>
              <a:r>
                <a:rPr lang="de-DE" sz="1400" i="1" dirty="0" err="1">
                  <a:latin typeface="Cambria Math" panose="02040503050406030204" pitchFamily="18" charset="0"/>
                </a:rPr>
                <a:t>parameter</a:t>
              </a:r>
              <a:endParaRPr lang="de-DE" sz="1400" i="1" dirty="0">
                <a:latin typeface="Cambria Math" panose="02040503050406030204" pitchFamily="18" charset="0"/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2B70794-F503-4A68-B3EE-103D356A46CA}"/>
                </a:ext>
              </a:extLst>
            </p:cNvPr>
            <p:cNvSpPr txBox="1"/>
            <p:nvPr/>
          </p:nvSpPr>
          <p:spPr>
            <a:xfrm>
              <a:off x="96227" y="2193261"/>
              <a:ext cx="652824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Beispiel-Funktion:</a:t>
              </a:r>
            </a:p>
            <a:p>
              <a:r>
                <a:rPr lang="de-DE" sz="1600" dirty="0" err="1"/>
                <a:t>Lin_Reg_Trainiere_und_Validiere_und_Plotte</a:t>
              </a:r>
              <a:r>
                <a:rPr lang="de-DE" sz="1600" dirty="0"/>
                <a:t>(                                     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1052EE5-664E-4C75-A3E5-B78C2B0F19B5}"/>
                    </a:ext>
                  </a:extLst>
                </p:cNvPr>
                <p:cNvSpPr txBox="1"/>
                <p:nvPr/>
              </p:nvSpPr>
              <p:spPr>
                <a:xfrm>
                  <a:off x="3724402" y="2024029"/>
                  <a:ext cx="18225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𝑇𝑟𝑎𝑖𝑛</m:t>
                            </m:r>
                          </m:sub>
                        </m:sSub>
                      </m:oMath>
                    </m:oMathPara>
                  </a14:m>
                  <a:endParaRPr lang="de-DE" sz="1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𝑇𝑟𝑎𝑖𝑛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51052EE5-664E-4C75-A3E5-B78C2B0F1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4402" y="2024029"/>
                  <a:ext cx="1822571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11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EFE8BCF2-C491-4BDC-83E8-A25689AD6911}"/>
                    </a:ext>
                  </a:extLst>
                </p:cNvPr>
                <p:cNvSpPr txBox="1"/>
                <p:nvPr/>
              </p:nvSpPr>
              <p:spPr>
                <a:xfrm>
                  <a:off x="4543169" y="2024029"/>
                  <a:ext cx="154416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𝑉𝑎𝑙</m:t>
                            </m:r>
                          </m:sub>
                        </m:sSub>
                      </m:oMath>
                    </m:oMathPara>
                  </a14:m>
                  <a:endParaRPr lang="de-DE" sz="1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𝑉𝑎𝑙</m:t>
                            </m:r>
                            <m:r>
                              <a:rPr lang="de-DE" sz="1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EFE8BCF2-C491-4BDC-83E8-A25689AD6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3169" y="2024029"/>
                  <a:ext cx="1544166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11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A38E616D-A2B2-461E-BD34-3398EF40E35C}"/>
                </a:ext>
              </a:extLst>
            </p:cNvPr>
            <p:cNvSpPr/>
            <p:nvPr/>
          </p:nvSpPr>
          <p:spPr bwMode="auto">
            <a:xfrm rot="5400000">
              <a:off x="4515160" y="2488157"/>
              <a:ext cx="241053" cy="307778"/>
            </a:xfrm>
            <a:prstGeom prst="right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Pfeil: nach rechts 29">
              <a:extLst>
                <a:ext uri="{FF2B5EF4-FFF2-40B4-BE49-F238E27FC236}">
                  <a16:creationId xmlns:a16="http://schemas.microsoft.com/office/drawing/2014/main" id="{6437993D-5BCD-4584-81C5-0EAF85073F17}"/>
                </a:ext>
              </a:extLst>
            </p:cNvPr>
            <p:cNvSpPr/>
            <p:nvPr/>
          </p:nvSpPr>
          <p:spPr bwMode="auto">
            <a:xfrm rot="5400000">
              <a:off x="5168802" y="2501147"/>
              <a:ext cx="241053" cy="307778"/>
            </a:xfrm>
            <a:prstGeom prst="right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Pfeil: nach rechts 30">
              <a:extLst>
                <a:ext uri="{FF2B5EF4-FFF2-40B4-BE49-F238E27FC236}">
                  <a16:creationId xmlns:a16="http://schemas.microsoft.com/office/drawing/2014/main" id="{45233F0C-57CD-4891-B415-534A2F557770}"/>
                </a:ext>
              </a:extLst>
            </p:cNvPr>
            <p:cNvSpPr/>
            <p:nvPr/>
          </p:nvSpPr>
          <p:spPr bwMode="auto">
            <a:xfrm rot="5400000">
              <a:off x="5929372" y="2501147"/>
              <a:ext cx="241053" cy="307778"/>
            </a:xfrm>
            <a:prstGeom prst="right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64C7528-A7B7-49D7-98A0-6AA17AE9DEE1}"/>
                </a:ext>
              </a:extLst>
            </p:cNvPr>
            <p:cNvSpPr txBox="1"/>
            <p:nvPr/>
          </p:nvSpPr>
          <p:spPr>
            <a:xfrm>
              <a:off x="174650" y="2876858"/>
              <a:ext cx="1078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u="sng" dirty="0"/>
                <a:t>1. Training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B02FC5B5-ABEE-4D2A-A0CE-18E2310F7664}"/>
                </a:ext>
              </a:extLst>
            </p:cNvPr>
            <p:cNvSpPr/>
            <p:nvPr/>
          </p:nvSpPr>
          <p:spPr bwMode="auto">
            <a:xfrm flipV="1">
              <a:off x="1813186" y="3050859"/>
              <a:ext cx="1888537" cy="1019052"/>
            </a:xfrm>
            <a:prstGeom prst="rect">
              <a:avLst/>
            </a:prstGeom>
            <a:noFill/>
            <a:ln w="28575" cap="sq" cmpd="sng" algn="ctr">
              <a:solidFill>
                <a:srgbClr val="226F8B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4" name="Pfeil: nach rechts 33">
              <a:extLst>
                <a:ext uri="{FF2B5EF4-FFF2-40B4-BE49-F238E27FC236}">
                  <a16:creationId xmlns:a16="http://schemas.microsoft.com/office/drawing/2014/main" id="{11F98CF3-82BD-4E34-888D-7744C5E084CA}"/>
                </a:ext>
              </a:extLst>
            </p:cNvPr>
            <p:cNvSpPr/>
            <p:nvPr/>
          </p:nvSpPr>
          <p:spPr bwMode="auto">
            <a:xfrm>
              <a:off x="1505408" y="3226920"/>
              <a:ext cx="307778" cy="307778"/>
            </a:xfrm>
            <a:prstGeom prst="right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515EE6A-050B-48E4-85B2-7BCAEFE4E7EA}"/>
                </a:ext>
              </a:extLst>
            </p:cNvPr>
            <p:cNvSpPr txBox="1"/>
            <p:nvPr/>
          </p:nvSpPr>
          <p:spPr>
            <a:xfrm>
              <a:off x="96850" y="3215558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>
                  <a:latin typeface="Cambria Math" panose="02040503050406030204" pitchFamily="18" charset="0"/>
                </a:rPr>
                <a:t>Hyperparameter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1C97BA6E-BAC4-4E16-A817-13E3B9491602}"/>
                </a:ext>
              </a:extLst>
            </p:cNvPr>
            <p:cNvSpPr/>
            <p:nvPr/>
          </p:nvSpPr>
          <p:spPr bwMode="auto">
            <a:xfrm flipV="1">
              <a:off x="1877013" y="3100796"/>
              <a:ext cx="1736373" cy="903593"/>
            </a:xfrm>
            <a:prstGeom prst="rect">
              <a:avLst/>
            </a:prstGeom>
            <a:noFill/>
            <a:ln w="28575" cap="sq" cmpd="sng" algn="ctr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7" name="Pfeil: nach rechts 36">
              <a:extLst>
                <a:ext uri="{FF2B5EF4-FFF2-40B4-BE49-F238E27FC236}">
                  <a16:creationId xmlns:a16="http://schemas.microsoft.com/office/drawing/2014/main" id="{5B670DCA-A3C6-4AFF-9B94-81917ECBA375}"/>
                </a:ext>
              </a:extLst>
            </p:cNvPr>
            <p:cNvSpPr/>
            <p:nvPr/>
          </p:nvSpPr>
          <p:spPr bwMode="auto">
            <a:xfrm>
              <a:off x="1505408" y="3654073"/>
              <a:ext cx="371605" cy="307778"/>
            </a:xfrm>
            <a:prstGeom prst="rightArrow">
              <a:avLst/>
            </a:prstGeom>
            <a:solidFill>
              <a:srgbClr val="C00000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1BD533CA-9209-4F42-ADE9-6319F8939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78" t="4507" r="4126" b="6175"/>
            <a:stretch/>
          </p:blipFill>
          <p:spPr>
            <a:xfrm>
              <a:off x="1991228" y="3170390"/>
              <a:ext cx="1524481" cy="791461"/>
            </a:xfrm>
            <a:prstGeom prst="rect">
              <a:avLst/>
            </a:prstGeom>
          </p:spPr>
        </p:pic>
        <p:sp>
          <p:nvSpPr>
            <p:cNvPr id="40" name="Pfeil: nach rechts 39">
              <a:extLst>
                <a:ext uri="{FF2B5EF4-FFF2-40B4-BE49-F238E27FC236}">
                  <a16:creationId xmlns:a16="http://schemas.microsoft.com/office/drawing/2014/main" id="{34AC6796-07F3-4B88-9A4F-38F5060118D3}"/>
                </a:ext>
              </a:extLst>
            </p:cNvPr>
            <p:cNvSpPr/>
            <p:nvPr/>
          </p:nvSpPr>
          <p:spPr bwMode="auto">
            <a:xfrm>
              <a:off x="3727601" y="3398703"/>
              <a:ext cx="307778" cy="307778"/>
            </a:xfrm>
            <a:prstGeom prst="right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FFFB3C92-3D8F-455B-8268-84C296606A39}"/>
                    </a:ext>
                  </a:extLst>
                </p:cNvPr>
                <p:cNvSpPr txBox="1"/>
                <p:nvPr/>
              </p:nvSpPr>
              <p:spPr>
                <a:xfrm>
                  <a:off x="4006502" y="3403928"/>
                  <a:ext cx="281000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de-DE" sz="14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de-DE" sz="1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1" i="1" dirty="0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de-DE" sz="1400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de-DE" sz="1400" b="1" dirty="0"/>
                    <a:t> </a:t>
                  </a:r>
                  <a:r>
                    <a:rPr lang="de-DE" sz="1400" dirty="0">
                      <a:sym typeface="Wingdings" panose="05000000000000000000" pitchFamily="2" charset="2"/>
                    </a:rPr>
                    <a:t>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</m:acc>
                      <m:r>
                        <a:rPr lang="de-DE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e-DE" sz="1400" b="0" i="0" dirty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dirty="0" smtClean="0">
                              <a:latin typeface="Cambria Math" panose="02040503050406030204" pitchFamily="18" charset="0"/>
                            </a:rPr>
                            <m:t>𝑢𝑛𝑏𝑒𝑘𝑎𝑛𝑛𝑡</m:t>
                          </m:r>
                        </m:sub>
                      </m:sSub>
                      <m:r>
                        <a:rPr lang="de-DE" sz="1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de-DE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FFFB3C92-3D8F-455B-8268-84C296606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6502" y="3403928"/>
                  <a:ext cx="2810000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5F640F3E-54F6-48B6-93FE-86750CBFB480}"/>
                    </a:ext>
                  </a:extLst>
                </p:cNvPr>
                <p:cNvSpPr txBox="1"/>
                <p:nvPr/>
              </p:nvSpPr>
              <p:spPr>
                <a:xfrm>
                  <a:off x="796069" y="3524890"/>
                  <a:ext cx="78971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𝑇𝑟𝑎𝑖𝑛</m:t>
                            </m:r>
                          </m:sub>
                        </m:sSub>
                      </m:oMath>
                    </m:oMathPara>
                  </a14:m>
                  <a:endParaRPr lang="de-DE" sz="1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𝑇𝑟𝑎𝑖𝑛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5F640F3E-54F6-48B6-93FE-86750CBFB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69" y="3524890"/>
                  <a:ext cx="789718" cy="523220"/>
                </a:xfrm>
                <a:prstGeom prst="rect">
                  <a:avLst/>
                </a:prstGeom>
                <a:blipFill>
                  <a:blip r:embed="rId7"/>
                  <a:stretch>
                    <a:fillRect b="-11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73DD2EEC-E136-47EE-8C3D-F91DC670651B}"/>
                </a:ext>
              </a:extLst>
            </p:cNvPr>
            <p:cNvSpPr txBox="1"/>
            <p:nvPr/>
          </p:nvSpPr>
          <p:spPr>
            <a:xfrm>
              <a:off x="93009" y="4170184"/>
              <a:ext cx="1227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u="sng" dirty="0"/>
                <a:t>2. Validation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7CD19BCF-E781-43E7-BDDD-C3D23965AB6A}"/>
                </a:ext>
              </a:extLst>
            </p:cNvPr>
            <p:cNvSpPr/>
            <p:nvPr/>
          </p:nvSpPr>
          <p:spPr bwMode="auto">
            <a:xfrm flipV="1">
              <a:off x="4059679" y="3398703"/>
              <a:ext cx="2666557" cy="307778"/>
            </a:xfrm>
            <a:prstGeom prst="rect">
              <a:avLst/>
            </a:prstGeom>
            <a:noFill/>
            <a:ln w="28575" cap="sq" cmpd="sng" algn="ctr">
              <a:solidFill>
                <a:srgbClr val="226F8B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AC515BD0-24C4-417C-8C47-7229DDFAC8A6}"/>
                </a:ext>
              </a:extLst>
            </p:cNvPr>
            <p:cNvSpPr txBox="1"/>
            <p:nvPr/>
          </p:nvSpPr>
          <p:spPr>
            <a:xfrm>
              <a:off x="5079805" y="3103724"/>
              <a:ext cx="708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i="1" dirty="0">
                  <a:latin typeface="Cambria Math" panose="02040503050406030204" pitchFamily="18" charset="0"/>
                </a:rPr>
                <a:t>Modell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BF1674F0-0384-46E9-BCEC-910F7C1B7290}"/>
                </a:ext>
              </a:extLst>
            </p:cNvPr>
            <p:cNvSpPr/>
            <p:nvPr/>
          </p:nvSpPr>
          <p:spPr bwMode="auto">
            <a:xfrm flipV="1">
              <a:off x="1913970" y="4648122"/>
              <a:ext cx="1584321" cy="699243"/>
            </a:xfrm>
            <a:prstGeom prst="rect">
              <a:avLst/>
            </a:prstGeom>
            <a:noFill/>
            <a:ln w="28575" cap="sq" cmpd="sng" algn="ctr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Pfeil: nach rechts 64">
              <a:extLst>
                <a:ext uri="{FF2B5EF4-FFF2-40B4-BE49-F238E27FC236}">
                  <a16:creationId xmlns:a16="http://schemas.microsoft.com/office/drawing/2014/main" id="{9E2A12F9-68E1-418A-87FA-C1A8D61B02C0}"/>
                </a:ext>
              </a:extLst>
            </p:cNvPr>
            <p:cNvSpPr/>
            <p:nvPr/>
          </p:nvSpPr>
          <p:spPr bwMode="auto">
            <a:xfrm>
              <a:off x="1487989" y="4648121"/>
              <a:ext cx="371605" cy="307778"/>
            </a:xfrm>
            <a:prstGeom prst="rightArrow">
              <a:avLst/>
            </a:prstGeom>
            <a:solidFill>
              <a:srgbClr val="C00000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61B3B286-0419-4147-BA03-C8138FB6297D}"/>
                    </a:ext>
                  </a:extLst>
                </p:cNvPr>
                <p:cNvSpPr txBox="1"/>
                <p:nvPr/>
              </p:nvSpPr>
              <p:spPr>
                <a:xfrm>
                  <a:off x="444768" y="4598532"/>
                  <a:ext cx="15441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𝑉𝑎𝑙</m:t>
                            </m:r>
                          </m:sub>
                        </m:sSub>
                      </m:oMath>
                    </m:oMathPara>
                  </a14:m>
                  <a:endParaRPr lang="de-DE" sz="1400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61B3B286-0419-4147-BA03-C8138FB62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68" y="4598532"/>
                  <a:ext cx="154416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Pfeil: nach rechts 66">
              <a:extLst>
                <a:ext uri="{FF2B5EF4-FFF2-40B4-BE49-F238E27FC236}">
                  <a16:creationId xmlns:a16="http://schemas.microsoft.com/office/drawing/2014/main" id="{E4DA92BA-EFEA-447F-A7A2-A953304AF1D8}"/>
                </a:ext>
              </a:extLst>
            </p:cNvPr>
            <p:cNvSpPr/>
            <p:nvPr/>
          </p:nvSpPr>
          <p:spPr bwMode="auto">
            <a:xfrm>
              <a:off x="4175405" y="5027914"/>
              <a:ext cx="307778" cy="307778"/>
            </a:xfrm>
            <a:prstGeom prst="right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82FFA3FF-B5EB-42C3-9FB7-6652D5A3C6DD}"/>
                </a:ext>
              </a:extLst>
            </p:cNvPr>
            <p:cNvSpPr txBox="1"/>
            <p:nvPr/>
          </p:nvSpPr>
          <p:spPr>
            <a:xfrm>
              <a:off x="751242" y="4983672"/>
              <a:ext cx="7978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i="1" dirty="0">
                  <a:latin typeface="Cambria Math" panose="02040503050406030204" pitchFamily="18" charset="0"/>
                </a:rPr>
                <a:t>Modell</a:t>
              </a:r>
            </a:p>
          </p:txBody>
        </p:sp>
        <p:sp>
          <p:nvSpPr>
            <p:cNvPr id="73" name="Pfeil: nach rechts 72">
              <a:extLst>
                <a:ext uri="{FF2B5EF4-FFF2-40B4-BE49-F238E27FC236}">
                  <a16:creationId xmlns:a16="http://schemas.microsoft.com/office/drawing/2014/main" id="{10A6E360-E226-4410-B4D4-C13C13366C88}"/>
                </a:ext>
              </a:extLst>
            </p:cNvPr>
            <p:cNvSpPr/>
            <p:nvPr/>
          </p:nvSpPr>
          <p:spPr bwMode="auto">
            <a:xfrm>
              <a:off x="1487988" y="4997141"/>
              <a:ext cx="350701" cy="307778"/>
            </a:xfrm>
            <a:prstGeom prst="rightArrow">
              <a:avLst/>
            </a:prstGeom>
            <a:solidFill>
              <a:srgbClr val="C00000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B8E9D4E1-D841-486D-B3C8-EBD8B1D12A46}"/>
                    </a:ext>
                  </a:extLst>
                </p:cNvPr>
                <p:cNvSpPr txBox="1"/>
                <p:nvPr/>
              </p:nvSpPr>
              <p:spPr>
                <a:xfrm>
                  <a:off x="1629553" y="4287943"/>
                  <a:ext cx="24936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/>
                    <a:t>Für jeden Datenpunkt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𝑉𝑎𝑙</m:t>
                          </m:r>
                        </m:sub>
                      </m:sSub>
                    </m:oMath>
                  </a14:m>
                  <a:endParaRPr lang="de-DE" sz="1400" b="0" i="1" dirty="0">
                    <a:latin typeface="Cambria Math" panose="02040503050406030204" pitchFamily="18" charset="0"/>
                  </a:endParaRPr>
                </a:p>
                <a:p>
                  <a:r>
                    <a:rPr lang="de-DE" dirty="0"/>
                    <a:t> </a:t>
                  </a:r>
                </a:p>
              </p:txBody>
            </p:sp>
          </mc:Choice>
          <mc:Fallback xmlns="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B8E9D4E1-D841-486D-B3C8-EBD8B1D12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9553" y="4287943"/>
                  <a:ext cx="2493696" cy="584775"/>
                </a:xfrm>
                <a:prstGeom prst="rect">
                  <a:avLst/>
                </a:prstGeom>
                <a:blipFill>
                  <a:blip r:embed="rId9"/>
                  <a:stretch>
                    <a:fillRect l="-733" t="-20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548EEA9-99AA-4DEB-9D4D-6FB995F2622A}"/>
                    </a:ext>
                  </a:extLst>
                </p:cNvPr>
                <p:cNvSpPr txBox="1"/>
                <p:nvPr/>
              </p:nvSpPr>
              <p:spPr>
                <a:xfrm>
                  <a:off x="4329293" y="4796430"/>
                  <a:ext cx="2376033" cy="3352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𝑆𝑐𝑜𝑟𝑒</m:t>
                            </m:r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e-DE" sz="14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4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acc>
                              </m:e>
                              <m:sub>
                                <m:r>
                                  <a:rPr lang="de-DE" sz="14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𝑉𝑎𝑙</m:t>
                                </m:r>
                              </m:sub>
                            </m:sSub>
                            <m:r>
                              <a:rPr lang="de-DE" sz="1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4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𝑉𝑎𝑙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de-DE" sz="1400" dirty="0"/>
                              <m:t> </m:t>
                            </m:r>
                          </m:e>
                          <m:sub>
                            <m:r>
                              <a:rPr lang="de-DE" sz="1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548EEA9-99AA-4DEB-9D4D-6FB995F26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9293" y="4796430"/>
                  <a:ext cx="2376033" cy="335285"/>
                </a:xfrm>
                <a:prstGeom prst="rect">
                  <a:avLst/>
                </a:prstGeom>
                <a:blipFill>
                  <a:blip r:embed="rId10"/>
                  <a:stretch>
                    <a:fillRect t="-1818" b="-909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0810493D-5A1A-4CA5-8F61-D02B0A6B217A}"/>
                </a:ext>
              </a:extLst>
            </p:cNvPr>
            <p:cNvSpPr/>
            <p:nvPr/>
          </p:nvSpPr>
          <p:spPr bwMode="auto">
            <a:xfrm flipV="1">
              <a:off x="1858286" y="4597218"/>
              <a:ext cx="1729287" cy="820625"/>
            </a:xfrm>
            <a:prstGeom prst="rect">
              <a:avLst/>
            </a:prstGeom>
            <a:noFill/>
            <a:ln w="28575" cap="sq" cmpd="sng" algn="ctr">
              <a:solidFill>
                <a:srgbClr val="226F8B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0EF8391E-F7C1-48AE-9F44-17D025010E62}"/>
                </a:ext>
              </a:extLst>
            </p:cNvPr>
            <p:cNvSpPr/>
            <p:nvPr/>
          </p:nvSpPr>
          <p:spPr bwMode="auto">
            <a:xfrm flipV="1">
              <a:off x="4528789" y="4623685"/>
              <a:ext cx="1941262" cy="743139"/>
            </a:xfrm>
            <a:prstGeom prst="rect">
              <a:avLst/>
            </a:prstGeom>
            <a:noFill/>
            <a:ln w="28575" cap="sq" cmpd="sng" algn="ctr">
              <a:solidFill>
                <a:srgbClr val="226F8B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2" name="Pfeil: nach rechts 81">
              <a:extLst>
                <a:ext uri="{FF2B5EF4-FFF2-40B4-BE49-F238E27FC236}">
                  <a16:creationId xmlns:a16="http://schemas.microsoft.com/office/drawing/2014/main" id="{B46C3D40-ADA9-413D-9FE2-C591FCFD1C7C}"/>
                </a:ext>
              </a:extLst>
            </p:cNvPr>
            <p:cNvSpPr/>
            <p:nvPr/>
          </p:nvSpPr>
          <p:spPr bwMode="auto">
            <a:xfrm>
              <a:off x="3630910" y="4648121"/>
              <a:ext cx="854541" cy="307778"/>
            </a:xfrm>
            <a:prstGeom prst="right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C48D9D9B-C74A-4BC0-9D2D-DDEA29CFA65D}"/>
                </a:ext>
              </a:extLst>
            </p:cNvPr>
            <p:cNvSpPr txBox="1"/>
            <p:nvPr/>
          </p:nvSpPr>
          <p:spPr>
            <a:xfrm>
              <a:off x="4493546" y="4348148"/>
              <a:ext cx="2051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Validationsperformance</a:t>
              </a:r>
              <a:endParaRPr lang="de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D496471F-43AC-4BFE-B437-EEE06F6F8C59}"/>
                    </a:ext>
                  </a:extLst>
                </p:cNvPr>
                <p:cNvSpPr txBox="1"/>
                <p:nvPr/>
              </p:nvSpPr>
              <p:spPr>
                <a:xfrm>
                  <a:off x="3363199" y="4992487"/>
                  <a:ext cx="123380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𝑉𝑎𝑙</m:t>
                            </m:r>
                            <m:r>
                              <a:rPr lang="de-DE" sz="14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D496471F-43AC-4BFE-B437-EEE06F6F8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3199" y="4992487"/>
                  <a:ext cx="1233805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400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F6E25FE9-E15A-422A-97A0-BBC5B744790F}"/>
                </a:ext>
              </a:extLst>
            </p:cNvPr>
            <p:cNvSpPr txBox="1"/>
            <p:nvPr/>
          </p:nvSpPr>
          <p:spPr>
            <a:xfrm>
              <a:off x="89244" y="5301208"/>
              <a:ext cx="989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u="sng" dirty="0"/>
                <a:t>3. Plotten</a:t>
              </a:r>
            </a:p>
          </p:txBody>
        </p: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0453EFD1-E9DF-430B-B5C7-905FDB295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" r="4884" b="54874"/>
            <a:stretch/>
          </p:blipFill>
          <p:spPr>
            <a:xfrm>
              <a:off x="1813186" y="5665394"/>
              <a:ext cx="1613798" cy="1044373"/>
            </a:xfrm>
            <a:prstGeom prst="rect">
              <a:avLst/>
            </a:prstGeom>
          </p:spPr>
        </p:pic>
        <p:sp>
          <p:nvSpPr>
            <p:cNvPr id="89" name="Pfeil: nach rechts 88">
              <a:extLst>
                <a:ext uri="{FF2B5EF4-FFF2-40B4-BE49-F238E27FC236}">
                  <a16:creationId xmlns:a16="http://schemas.microsoft.com/office/drawing/2014/main" id="{295F3F95-115B-4F82-BD32-3637D2892019}"/>
                </a:ext>
              </a:extLst>
            </p:cNvPr>
            <p:cNvSpPr/>
            <p:nvPr/>
          </p:nvSpPr>
          <p:spPr bwMode="auto">
            <a:xfrm>
              <a:off x="1436946" y="5731006"/>
              <a:ext cx="371605" cy="307778"/>
            </a:xfrm>
            <a:prstGeom prst="rightArrow">
              <a:avLst/>
            </a:prstGeom>
            <a:solidFill>
              <a:srgbClr val="C00000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feld 89">
                  <a:extLst>
                    <a:ext uri="{FF2B5EF4-FFF2-40B4-BE49-F238E27FC236}">
                      <a16:creationId xmlns:a16="http://schemas.microsoft.com/office/drawing/2014/main" id="{1759D574-BAD1-4572-BFCA-227850A66DC0}"/>
                    </a:ext>
                  </a:extLst>
                </p:cNvPr>
                <p:cNvSpPr txBox="1"/>
                <p:nvPr/>
              </p:nvSpPr>
              <p:spPr>
                <a:xfrm>
                  <a:off x="727607" y="5601823"/>
                  <a:ext cx="78971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𝑇𝑟𝑎𝑖𝑛</m:t>
                            </m:r>
                          </m:sub>
                        </m:sSub>
                      </m:oMath>
                    </m:oMathPara>
                  </a14:m>
                  <a:endParaRPr lang="de-DE" sz="14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4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𝑇𝑟𝑎𝑖𝑛</m:t>
                            </m:r>
                          </m:sub>
                        </m:sSub>
                      </m:oMath>
                    </m:oMathPara>
                  </a14:m>
                  <a:endParaRPr lang="de-DE" sz="1400" dirty="0"/>
                </a:p>
              </p:txBody>
            </p:sp>
          </mc:Choice>
          <mc:Fallback xmlns="">
            <p:sp>
              <p:nvSpPr>
                <p:cNvPr id="90" name="Textfeld 89">
                  <a:extLst>
                    <a:ext uri="{FF2B5EF4-FFF2-40B4-BE49-F238E27FC236}">
                      <a16:creationId xmlns:a16="http://schemas.microsoft.com/office/drawing/2014/main" id="{1759D574-BAD1-4572-BFCA-227850A66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607" y="5601823"/>
                  <a:ext cx="789718" cy="523220"/>
                </a:xfrm>
                <a:prstGeom prst="rect">
                  <a:avLst/>
                </a:prstGeom>
                <a:blipFill>
                  <a:blip r:embed="rId13"/>
                  <a:stretch>
                    <a:fillRect b="-116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079C77C4-24FA-438C-BA3D-FFEA478755DC}"/>
                </a:ext>
              </a:extLst>
            </p:cNvPr>
            <p:cNvSpPr txBox="1"/>
            <p:nvPr/>
          </p:nvSpPr>
          <p:spPr>
            <a:xfrm>
              <a:off x="723046" y="6206118"/>
              <a:ext cx="7978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i="1" dirty="0">
                  <a:latin typeface="Cambria Math" panose="02040503050406030204" pitchFamily="18" charset="0"/>
                </a:rPr>
                <a:t>Modell</a:t>
              </a:r>
            </a:p>
          </p:txBody>
        </p:sp>
        <p:sp>
          <p:nvSpPr>
            <p:cNvPr id="92" name="Pfeil: nach rechts 91">
              <a:extLst>
                <a:ext uri="{FF2B5EF4-FFF2-40B4-BE49-F238E27FC236}">
                  <a16:creationId xmlns:a16="http://schemas.microsoft.com/office/drawing/2014/main" id="{6E069E35-772C-404F-A9A6-8ECADB53AF93}"/>
                </a:ext>
              </a:extLst>
            </p:cNvPr>
            <p:cNvSpPr/>
            <p:nvPr/>
          </p:nvSpPr>
          <p:spPr bwMode="auto">
            <a:xfrm>
              <a:off x="1459792" y="6219587"/>
              <a:ext cx="350701" cy="307778"/>
            </a:xfrm>
            <a:prstGeom prst="rightArrow">
              <a:avLst/>
            </a:prstGeom>
            <a:solidFill>
              <a:srgbClr val="C00000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7" name="Pfeil: nach rechts 96">
              <a:extLst>
                <a:ext uri="{FF2B5EF4-FFF2-40B4-BE49-F238E27FC236}">
                  <a16:creationId xmlns:a16="http://schemas.microsoft.com/office/drawing/2014/main" id="{EFF6DC4B-6FEF-4596-AB23-139681C7F32C}"/>
                </a:ext>
              </a:extLst>
            </p:cNvPr>
            <p:cNvSpPr/>
            <p:nvPr/>
          </p:nvSpPr>
          <p:spPr bwMode="auto">
            <a:xfrm>
              <a:off x="6525090" y="4856362"/>
              <a:ext cx="575811" cy="307778"/>
            </a:xfrm>
            <a:prstGeom prst="rightArrow">
              <a:avLst/>
            </a:prstGeom>
            <a:solidFill>
              <a:srgbClr val="226F8B"/>
            </a:solidFill>
            <a:ln w="12700" cap="sq" cmpd="sng" algn="ctr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AAD7764F-77D1-493E-B0ED-DAFBF93BF983}"/>
                </a:ext>
              </a:extLst>
            </p:cNvPr>
            <p:cNvSpPr txBox="1"/>
            <p:nvPr/>
          </p:nvSpPr>
          <p:spPr>
            <a:xfrm>
              <a:off x="7081689" y="4638120"/>
              <a:ext cx="22733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Funktions-Output:</a:t>
              </a:r>
            </a:p>
            <a:p>
              <a:r>
                <a:rPr lang="de-DE" sz="1400" dirty="0"/>
                <a:t>Performance des Models </a:t>
              </a: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E2393403-CA12-4CF6-899B-777955B4003B}"/>
                </a:ext>
              </a:extLst>
            </p:cNvPr>
            <p:cNvSpPr/>
            <p:nvPr/>
          </p:nvSpPr>
          <p:spPr bwMode="auto">
            <a:xfrm flipV="1">
              <a:off x="7129476" y="4887710"/>
              <a:ext cx="2032834" cy="229879"/>
            </a:xfrm>
            <a:prstGeom prst="rect">
              <a:avLst/>
            </a:prstGeom>
            <a:noFill/>
            <a:ln w="28575" cap="sq" cmpd="sng" algn="ctr">
              <a:solidFill>
                <a:srgbClr val="226F8B"/>
              </a:solidFill>
              <a:prstDash val="solid"/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95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65A89-239F-488E-89EC-42ED4CBC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226F8B"/>
                </a:solidFill>
              </a:rPr>
              <a:t>Beispiel Funktionen dieser Übung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C682AAA-391B-4E9C-A550-617108ED8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55441" y="1436090"/>
            <a:ext cx="7086600" cy="132397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6BB84E-4C60-4D28-A9BB-BC60A029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C78377DD-0446-4D43-9CE3-93417F414942}"/>
              </a:ext>
            </a:extLst>
          </p:cNvPr>
          <p:cNvSpPr/>
          <p:nvPr/>
        </p:nvSpPr>
        <p:spPr bwMode="auto">
          <a:xfrm rot="16200000">
            <a:off x="4766226" y="-1548257"/>
            <a:ext cx="267063" cy="5688632"/>
          </a:xfrm>
          <a:prstGeom prst="rightBrace">
            <a:avLst/>
          </a:prstGeom>
          <a:noFill/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62A7666-430C-40A0-8861-087B276EBEF7}"/>
              </a:ext>
            </a:extLst>
          </p:cNvPr>
          <p:cNvSpPr txBox="1"/>
          <p:nvPr/>
        </p:nvSpPr>
        <p:spPr>
          <a:xfrm>
            <a:off x="4461175" y="8314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BDD2E722-210C-4A0A-8623-CFD512CD42AF}"/>
              </a:ext>
            </a:extLst>
          </p:cNvPr>
          <p:cNvSpPr/>
          <p:nvPr/>
        </p:nvSpPr>
        <p:spPr bwMode="auto">
          <a:xfrm rot="16200000">
            <a:off x="8345530" y="806909"/>
            <a:ext cx="267063" cy="978298"/>
          </a:xfrm>
          <a:prstGeom prst="rightBrace">
            <a:avLst/>
          </a:prstGeom>
          <a:noFill/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02A71E7-E0DE-49CB-9A07-37A357F3C67C}"/>
              </a:ext>
            </a:extLst>
          </p:cNvPr>
          <p:cNvSpPr txBox="1"/>
          <p:nvPr/>
        </p:nvSpPr>
        <p:spPr>
          <a:xfrm>
            <a:off x="7598050" y="83149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Funktionsname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9D4B1721-D807-4BE1-9FB9-9FA9C30B0282}"/>
              </a:ext>
            </a:extLst>
          </p:cNvPr>
          <p:cNvSpPr/>
          <p:nvPr/>
        </p:nvSpPr>
        <p:spPr bwMode="auto">
          <a:xfrm>
            <a:off x="6015882" y="1664856"/>
            <a:ext cx="267063" cy="978298"/>
          </a:xfrm>
          <a:prstGeom prst="rightBrace">
            <a:avLst/>
          </a:prstGeom>
          <a:noFill/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E7BCD9-C17F-4F2A-BAA8-069CFF2A36AE}"/>
              </a:ext>
            </a:extLst>
          </p:cNvPr>
          <p:cNvSpPr txBox="1"/>
          <p:nvPr/>
        </p:nvSpPr>
        <p:spPr>
          <a:xfrm>
            <a:off x="6316651" y="196933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89091F7-A7E5-4B33-BE1D-4BFB63BC23F7}"/>
              </a:ext>
            </a:extLst>
          </p:cNvPr>
          <p:cNvSpPr txBox="1"/>
          <p:nvPr/>
        </p:nvSpPr>
        <p:spPr>
          <a:xfrm>
            <a:off x="2216673" y="278948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wobei,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835B7FA-D898-4124-A036-7C279CE23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093" y="2814189"/>
            <a:ext cx="5257800" cy="304800"/>
          </a:xfrm>
          <a:prstGeom prst="rect">
            <a:avLst/>
          </a:prstGeom>
        </p:spPr>
      </p:pic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B3894E7E-1739-4FB1-8407-A6520E249150}"/>
              </a:ext>
            </a:extLst>
          </p:cNvPr>
          <p:cNvSpPr/>
          <p:nvPr/>
        </p:nvSpPr>
        <p:spPr bwMode="auto">
          <a:xfrm>
            <a:off x="5013522" y="3534156"/>
            <a:ext cx="484632" cy="203632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EAFBCF-1DB3-4A36-863D-311D6E0D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093" y="3143696"/>
            <a:ext cx="2383061" cy="301415"/>
          </a:xfrm>
          <a:prstGeom prst="rect">
            <a:avLst/>
          </a:prstGeom>
        </p:spPr>
      </p:pic>
      <p:pic>
        <p:nvPicPr>
          <p:cNvPr id="25" name="Bildschirmaufzeichnung 24">
            <a:hlinkClick r:id="" action="ppaction://media"/>
            <a:extLst>
              <a:ext uri="{FF2B5EF4-FFF2-40B4-BE49-F238E27FC236}">
                <a16:creationId xmlns:a16="http://schemas.microsoft.com/office/drawing/2014/main" id="{4ED951A7-702B-48D5-A925-6C02EDE661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16673" y="3837978"/>
            <a:ext cx="6661427" cy="282158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D9C073C-B7AD-4D69-982E-09621346DB55}"/>
              </a:ext>
            </a:extLst>
          </p:cNvPr>
          <p:cNvSpPr txBox="1"/>
          <p:nvPr/>
        </p:nvSpPr>
        <p:spPr>
          <a:xfrm>
            <a:off x="1199456" y="372860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96705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65A89-239F-488E-89EC-42ED4CBC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226F8B"/>
                </a:solidFill>
              </a:rPr>
              <a:t>Beispiel Funktionen dieser Übung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C682AAA-391B-4E9C-A550-617108ED8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55441" y="1436090"/>
            <a:ext cx="7086600" cy="132397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6BB84E-4C60-4D28-A9BB-BC60A029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9AED57-6EF3-1F41-B587-6A23073B688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C78377DD-0446-4D43-9CE3-93417F414942}"/>
              </a:ext>
            </a:extLst>
          </p:cNvPr>
          <p:cNvSpPr/>
          <p:nvPr/>
        </p:nvSpPr>
        <p:spPr bwMode="auto">
          <a:xfrm rot="16200000">
            <a:off x="4766226" y="-1548257"/>
            <a:ext cx="267063" cy="5688632"/>
          </a:xfrm>
          <a:prstGeom prst="rightBrace">
            <a:avLst/>
          </a:prstGeom>
          <a:noFill/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62A7666-430C-40A0-8861-087B276EBEF7}"/>
              </a:ext>
            </a:extLst>
          </p:cNvPr>
          <p:cNvSpPr txBox="1"/>
          <p:nvPr/>
        </p:nvSpPr>
        <p:spPr>
          <a:xfrm>
            <a:off x="4461175" y="8314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BDD2E722-210C-4A0A-8623-CFD512CD42AF}"/>
              </a:ext>
            </a:extLst>
          </p:cNvPr>
          <p:cNvSpPr/>
          <p:nvPr/>
        </p:nvSpPr>
        <p:spPr bwMode="auto">
          <a:xfrm rot="16200000">
            <a:off x="8345530" y="806909"/>
            <a:ext cx="267063" cy="978298"/>
          </a:xfrm>
          <a:prstGeom prst="rightBrace">
            <a:avLst/>
          </a:prstGeom>
          <a:noFill/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02A71E7-E0DE-49CB-9A07-37A357F3C67C}"/>
              </a:ext>
            </a:extLst>
          </p:cNvPr>
          <p:cNvSpPr txBox="1"/>
          <p:nvPr/>
        </p:nvSpPr>
        <p:spPr>
          <a:xfrm>
            <a:off x="7598050" y="83149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Funktionsname</a:t>
            </a:r>
          </a:p>
        </p:txBody>
      </p:sp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9D4B1721-D807-4BE1-9FB9-9FA9C30B0282}"/>
              </a:ext>
            </a:extLst>
          </p:cNvPr>
          <p:cNvSpPr/>
          <p:nvPr/>
        </p:nvSpPr>
        <p:spPr bwMode="auto">
          <a:xfrm>
            <a:off x="6015882" y="1664856"/>
            <a:ext cx="267063" cy="978298"/>
          </a:xfrm>
          <a:prstGeom prst="rightBrace">
            <a:avLst/>
          </a:prstGeom>
          <a:noFill/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E7BCD9-C17F-4F2A-BAA8-069CFF2A36AE}"/>
              </a:ext>
            </a:extLst>
          </p:cNvPr>
          <p:cNvSpPr txBox="1"/>
          <p:nvPr/>
        </p:nvSpPr>
        <p:spPr>
          <a:xfrm>
            <a:off x="6316651" y="196933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89091F7-A7E5-4B33-BE1D-4BFB63BC23F7}"/>
              </a:ext>
            </a:extLst>
          </p:cNvPr>
          <p:cNvSpPr txBox="1"/>
          <p:nvPr/>
        </p:nvSpPr>
        <p:spPr>
          <a:xfrm>
            <a:off x="2216673" y="278948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wobei, 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835B7FA-D898-4124-A036-7C279CE23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093" y="2814189"/>
            <a:ext cx="5257800" cy="304800"/>
          </a:xfrm>
          <a:prstGeom prst="rect">
            <a:avLst/>
          </a:prstGeom>
        </p:spPr>
      </p:pic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B3894E7E-1739-4FB1-8407-A6520E249150}"/>
              </a:ext>
            </a:extLst>
          </p:cNvPr>
          <p:cNvSpPr/>
          <p:nvPr/>
        </p:nvSpPr>
        <p:spPr bwMode="auto">
          <a:xfrm>
            <a:off x="5013522" y="3534156"/>
            <a:ext cx="484632" cy="203632"/>
          </a:xfrm>
          <a:prstGeom prst="downArrow">
            <a:avLst/>
          </a:prstGeom>
          <a:solidFill>
            <a:srgbClr val="226F8B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1EAFBCF-1DB3-4A36-863D-311D6E0D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093" y="3143696"/>
            <a:ext cx="2383061" cy="30141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353667D-A53C-4084-BF5B-8E97121384EC}"/>
              </a:ext>
            </a:extLst>
          </p:cNvPr>
          <p:cNvSpPr txBox="1"/>
          <p:nvPr/>
        </p:nvSpPr>
        <p:spPr>
          <a:xfrm>
            <a:off x="949074" y="372860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Funktion:</a:t>
            </a:r>
          </a:p>
        </p:txBody>
      </p:sp>
      <p:pic>
        <p:nvPicPr>
          <p:cNvPr id="3" name="Bildschirmaufzeichnung 2">
            <a:hlinkClick r:id="" action="ppaction://media"/>
            <a:extLst>
              <a:ext uri="{FF2B5EF4-FFF2-40B4-BE49-F238E27FC236}">
                <a16:creationId xmlns:a16="http://schemas.microsoft.com/office/drawing/2014/main" id="{9A4DA385-7C6D-48FD-A781-815876F5D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40629" y="3826833"/>
            <a:ext cx="61150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1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miter lim="800000"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1068</Words>
  <Application>Microsoft Office PowerPoint</Application>
  <PresentationFormat>Breitbild</PresentationFormat>
  <Paragraphs>206</Paragraphs>
  <Slides>15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15</vt:i4>
      </vt:variant>
    </vt:vector>
  </HeadingPairs>
  <TitlesOfParts>
    <vt:vector size="30" baseType="lpstr">
      <vt:lpstr>Malgun Gothic</vt:lpstr>
      <vt:lpstr>Malgun Gothic Semilight</vt:lpstr>
      <vt:lpstr>Apple Color Emoji</vt:lpstr>
      <vt:lpstr>Arial</vt:lpstr>
      <vt:lpstr>Calibri</vt:lpstr>
      <vt:lpstr>Cambria Math</vt:lpstr>
      <vt:lpstr>Franklin Gothic Book</vt:lpstr>
      <vt:lpstr>Franklin Gothic Demi</vt:lpstr>
      <vt:lpstr>Google Sans Text</vt:lpstr>
      <vt:lpstr>Systemschrift Normal</vt:lpstr>
      <vt:lpstr>Tahoma</vt:lpstr>
      <vt:lpstr>Wingdings</vt:lpstr>
      <vt:lpstr>1_Standarddesign</vt:lpstr>
      <vt:lpstr>Benutzerdefiniertes Design</vt:lpstr>
      <vt:lpstr>1_Benutzerdefiniertes Design</vt:lpstr>
      <vt:lpstr>PowerPoint-Präsentation</vt:lpstr>
      <vt:lpstr>PowerPoint-Präsentation</vt:lpstr>
      <vt:lpstr>PowerPoint-Präsentation</vt:lpstr>
      <vt:lpstr>Kommentare</vt:lpstr>
      <vt:lpstr>Heute wird gedaddelt!</vt:lpstr>
      <vt:lpstr>(Wisconson) Brustkrebs-Klassifikationsprojekt</vt:lpstr>
      <vt:lpstr>Abstraktion</vt:lpstr>
      <vt:lpstr>Beispiel Funktionen dieser Übung</vt:lpstr>
      <vt:lpstr>Beispiel Funktionen dieser Übung</vt:lpstr>
      <vt:lpstr>Einfaches Klassifikationsprojekt in 11 Schritten</vt:lpstr>
      <vt:lpstr>Was Sie zu tun haben!</vt:lpstr>
      <vt:lpstr>Bedienung der Übung!</vt:lpstr>
      <vt:lpstr>Fehler Quellen!</vt:lpstr>
      <vt:lpstr>Wie Lade ich die Übung?</vt:lpstr>
      <vt:lpstr>Wie Lade ich die Übung cont.?</vt:lpstr>
    </vt:vector>
  </TitlesOfParts>
  <Company>Universität Regensburg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user</dc:creator>
  <cp:lastModifiedBy>Böhner, Steven</cp:lastModifiedBy>
  <cp:revision>1607</cp:revision>
  <cp:lastPrinted>2023-01-10T12:27:12Z</cp:lastPrinted>
  <dcterms:created xsi:type="dcterms:W3CDTF">2009-06-25T10:42:12Z</dcterms:created>
  <dcterms:modified xsi:type="dcterms:W3CDTF">2025-10-16T12:55:27Z</dcterms:modified>
</cp:coreProperties>
</file>